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6"/>
  </p:notesMasterIdLst>
  <p:sldIdLst>
    <p:sldId id="267" r:id="rId2"/>
    <p:sldId id="268" r:id="rId3"/>
    <p:sldId id="269" r:id="rId4"/>
    <p:sldId id="278" r:id="rId5"/>
    <p:sldId id="277" r:id="rId6"/>
    <p:sldId id="276" r:id="rId7"/>
    <p:sldId id="279" r:id="rId8"/>
    <p:sldId id="281" r:id="rId9"/>
    <p:sldId id="280" r:id="rId10"/>
    <p:sldId id="259" r:id="rId11"/>
    <p:sldId id="264" r:id="rId12"/>
    <p:sldId id="265" r:id="rId13"/>
    <p:sldId id="273" r:id="rId14"/>
    <p:sldId id="28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69404D-08C1-419F-AE2D-7C99D35DC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o-RO"/>
              <a:t>Faceți clic pentru editarea stilului de subtitlu al coordonatorului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027DC-F123-411D-943C-B28F880B7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F5F86-B1F2-4EDF-86D3-CC837F282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7109F-E09B-463A-9F9E-CDA879378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u, text și conțin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conținut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C3AB-FDAA-4CAF-860F-91EC9FD90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0935-542C-4BB2-9D2A-A550EDDF1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u, text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7E38-CD7A-439F-AB06-8FCB9697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C280E-CA3E-4D0E-B885-4D0DED880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1F4C-5493-475A-ACB8-71F9A2726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A6CC-F649-42CE-8B91-F43EF4CA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8F0D4-4195-4EB8-A51E-96F986976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66F0-768A-4FFE-BB5B-16C1E735C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2AE9E-0562-48E2-91A7-D696E6E88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1A801-4F05-4573-AF70-184A840E4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1ED3-ECBA-4310-9891-6F6934FED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51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7BDB4EA-59B2-429D-B116-8E43923E4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o.stockfresh.com/image/7387597/cute-mom-cartoon-cook-in-the-kitche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52C3A8-CB5D-4EB6-960E-2B19A183A160}"/>
              </a:ext>
            </a:extLst>
          </p:cNvPr>
          <p:cNvSpPr/>
          <p:nvPr/>
        </p:nvSpPr>
        <p:spPr>
          <a:xfrm>
            <a:off x="457200" y="18288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/>
              <a:t>Bucătăria</a:t>
            </a:r>
            <a:r>
              <a:rPr lang="ro-RO" sz="32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1" dirty="0"/>
              <a:t>Vase, ustensile, dispozitive, aparate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1" dirty="0"/>
              <a:t>Factori de confort,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1" dirty="0"/>
              <a:t>Norme de igienă în activităţile din bucătărie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59270"/>
            <a:ext cx="8686800" cy="659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endParaRPr lang="it-IT" sz="1200" dirty="0"/>
          </a:p>
          <a:p>
            <a:pPr algn="just" eaLnBrk="1" hangingPunct="1">
              <a:lnSpc>
                <a:spcPct val="90000"/>
              </a:lnSpc>
            </a:pPr>
            <a:r>
              <a:rPr lang="ro-RO" sz="2000" b="1" dirty="0"/>
              <a:t>	</a:t>
            </a:r>
            <a:r>
              <a:rPr lang="pt-BR" sz="2000" b="1" dirty="0"/>
              <a:t>În bucătărie trebuie respectate următoarele reguli:</a:t>
            </a:r>
            <a:endParaRPr lang="pt-BR" sz="200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000" dirty="0"/>
              <a:t>      La curăţarea legumelor, să se </a:t>
            </a:r>
            <a:r>
              <a:rPr lang="ro-RO" sz="2000" dirty="0"/>
              <a:t>î</a:t>
            </a:r>
            <a:r>
              <a:rPr lang="pt-BR" sz="2000" dirty="0"/>
              <a:t>ndepărteze un strat cât mai subţire din coaja lor; legumele curăţate să fie bine spălate şi să intre imediat </a:t>
            </a:r>
            <a:r>
              <a:rPr lang="ro-RO" sz="2000" dirty="0"/>
              <a:t>î</a:t>
            </a:r>
            <a:r>
              <a:rPr lang="pt-BR" sz="2000" dirty="0"/>
              <a:t>n procesul de prelucrare  termică</a:t>
            </a:r>
            <a:r>
              <a:rPr lang="ro-RO" sz="2000" dirty="0"/>
              <a:t>.</a:t>
            </a:r>
          </a:p>
          <a:p>
            <a:pPr indent="358775" algn="just" eaLnBrk="1" hangingPunct="1">
              <a:lnSpc>
                <a:spcPct val="90000"/>
              </a:lnSpc>
              <a:buFontTx/>
              <a:buNone/>
            </a:pPr>
            <a:r>
              <a:rPr lang="pt-BR" sz="2000" dirty="0"/>
              <a:t>Fierberea să se facă </a:t>
            </a:r>
            <a:r>
              <a:rPr lang="ro-RO" sz="2000" dirty="0"/>
              <a:t>î</a:t>
            </a:r>
            <a:r>
              <a:rPr lang="pt-BR" sz="2000" dirty="0"/>
              <a:t>ntr-o cantitate mică de apă, </a:t>
            </a:r>
            <a:r>
              <a:rPr lang="ro-RO" sz="2000" dirty="0"/>
              <a:t>î</a:t>
            </a:r>
            <a:r>
              <a:rPr lang="pt-BR" sz="2000" dirty="0"/>
              <a:t>ntr-un vas cu capac, la cuptor sau </a:t>
            </a:r>
            <a:r>
              <a:rPr lang="ro-RO" sz="2000" dirty="0"/>
              <a:t>î</a:t>
            </a:r>
            <a:r>
              <a:rPr lang="pt-BR" sz="2000" dirty="0"/>
              <a:t>n vase sub presiune</a:t>
            </a:r>
            <a:r>
              <a:rPr lang="ro-RO" sz="2000" dirty="0"/>
              <a:t>.</a:t>
            </a:r>
          </a:p>
          <a:p>
            <a:pPr indent="358775" algn="just" eaLnBrk="1" hangingPunct="1">
              <a:lnSpc>
                <a:spcPct val="90000"/>
              </a:lnSpc>
              <a:buFontTx/>
              <a:buNone/>
            </a:pPr>
            <a:r>
              <a:rPr lang="pt-BR" sz="2000" dirty="0"/>
              <a:t>Fierberea sau călirea să se facă punându-le de la </a:t>
            </a:r>
            <a:r>
              <a:rPr lang="ro-RO" sz="2000" dirty="0"/>
              <a:t>î</a:t>
            </a:r>
            <a:r>
              <a:rPr lang="pt-BR" sz="2000" dirty="0"/>
              <a:t>nceput </a:t>
            </a:r>
            <a:r>
              <a:rPr lang="ro-RO" sz="2000" dirty="0"/>
              <a:t>î</a:t>
            </a:r>
            <a:r>
              <a:rPr lang="pt-BR" sz="2000" dirty="0"/>
              <a:t>n</a:t>
            </a:r>
            <a:r>
              <a:rPr lang="ro-RO" sz="2000" dirty="0"/>
              <a:t> </a:t>
            </a:r>
            <a:r>
              <a:rPr lang="pt-BR" sz="2000" dirty="0"/>
              <a:t>apă caldă;</a:t>
            </a:r>
            <a:br>
              <a:rPr lang="pt-BR" sz="2000" dirty="0"/>
            </a:br>
            <a:r>
              <a:rPr lang="ro-RO" sz="2000" dirty="0"/>
              <a:t>l</a:t>
            </a:r>
            <a:r>
              <a:rPr lang="pt-BR" sz="2000" dirty="0"/>
              <a:t>egumele fierte să se paseze cât sunt calde, altfel se </a:t>
            </a:r>
            <a:r>
              <a:rPr lang="ro-RO" sz="2000" dirty="0"/>
              <a:t>î</a:t>
            </a:r>
            <a:r>
              <a:rPr lang="pt-BR" sz="2000" dirty="0"/>
              <a:t>ntăresc.</a:t>
            </a:r>
            <a:endParaRPr lang="ro-RO" sz="2000" dirty="0"/>
          </a:p>
          <a:p>
            <a:pPr indent="358775" algn="just" eaLnBrk="1" hangingPunct="1">
              <a:lnSpc>
                <a:spcPct val="90000"/>
              </a:lnSpc>
              <a:buFontTx/>
              <a:buNone/>
            </a:pPr>
            <a:r>
              <a:rPr lang="it-IT" sz="2000" dirty="0"/>
              <a:t>Preparatele trebuie să fie proaspăt pregătite pentru a nu-şi</a:t>
            </a:r>
            <a:r>
              <a:rPr lang="ro-RO" sz="2000" dirty="0"/>
              <a:t> </a:t>
            </a:r>
            <a:r>
              <a:rPr lang="it-IT" sz="2000" dirty="0"/>
              <a:t>modifica aspectul prin oxidare. Gustul </a:t>
            </a:r>
            <a:r>
              <a:rPr lang="ro-RO" sz="2000" dirty="0"/>
              <a:t>ș</a:t>
            </a:r>
            <a:r>
              <a:rPr lang="it-IT" sz="2000" dirty="0"/>
              <a:t>i mirosul</a:t>
            </a:r>
            <a:r>
              <a:rPr lang="ro-RO" sz="2000" dirty="0"/>
              <a:t> </a:t>
            </a:r>
            <a:r>
              <a:rPr lang="it-IT" sz="2000" dirty="0"/>
              <a:t>trebuie</a:t>
            </a:r>
            <a:r>
              <a:rPr lang="ro-RO" sz="2000" dirty="0"/>
              <a:t> </a:t>
            </a:r>
            <a:r>
              <a:rPr lang="it-IT" sz="2000" dirty="0"/>
              <a:t>să fie specifice alimentelor, iar condimentarea să fie normală.</a:t>
            </a:r>
            <a:endParaRPr lang="ro-RO" sz="2000" dirty="0"/>
          </a:p>
          <a:p>
            <a:pPr indent="358775" algn="just" eaLnBrk="1" hangingPunct="1">
              <a:lnSpc>
                <a:spcPct val="90000"/>
              </a:lnSpc>
              <a:buFontTx/>
              <a:buNone/>
            </a:pPr>
            <a:r>
              <a:rPr lang="it-IT" sz="2000" dirty="0"/>
              <a:t>Hrana gătită necorespunz</a:t>
            </a:r>
            <a:r>
              <a:rPr lang="ro-RO" sz="2000" dirty="0"/>
              <a:t>ă</a:t>
            </a:r>
            <a:r>
              <a:rPr lang="it-IT" sz="2000" dirty="0"/>
              <a:t>tor (prea grasă, prea sărată, prea dulce) poate duce la apariţia unor boli.</a:t>
            </a:r>
            <a:endParaRPr lang="ro-RO" sz="2000" dirty="0"/>
          </a:p>
          <a:p>
            <a:pPr indent="358775" algn="just" eaLnBrk="1" hangingPunct="1">
              <a:lnSpc>
                <a:spcPct val="90000"/>
              </a:lnSpc>
              <a:buFontTx/>
              <a:buNone/>
            </a:pPr>
            <a:r>
              <a:rPr lang="it-IT" sz="2000" dirty="0"/>
              <a:t>F</a:t>
            </a:r>
            <a:r>
              <a:rPr lang="ro-RO" sz="2000" dirty="0"/>
              <a:t>ă</a:t>
            </a:r>
            <a:r>
              <a:rPr lang="it-IT" sz="2000" dirty="0"/>
              <a:t>ina în cantităţi exagerate, sau grasimile duc la obezitate.</a:t>
            </a:r>
            <a:endParaRPr lang="ro-RO" sz="2000" dirty="0"/>
          </a:p>
          <a:p>
            <a:pPr indent="358775" algn="just" eaLnBrk="1" hangingPunct="1">
              <a:lnSpc>
                <a:spcPct val="80000"/>
              </a:lnSpc>
            </a:pPr>
            <a:r>
              <a:rPr lang="it-IT" sz="2000" dirty="0"/>
              <a:t>Ouăle proaspete</a:t>
            </a:r>
            <a:r>
              <a:rPr lang="ro-RO" sz="2000" dirty="0"/>
              <a:t> </a:t>
            </a:r>
            <a:r>
              <a:rPr lang="it-IT" sz="2000" dirty="0"/>
              <a:t>trebuie păstrate în încăperi uscate, curate şi la temperaturi de +4 </a:t>
            </a:r>
            <a:r>
              <a:rPr lang="ro-RO" sz="2000" baseline="30000" dirty="0"/>
              <a:t>0</a:t>
            </a:r>
            <a:r>
              <a:rPr lang="it-IT" sz="2000" dirty="0"/>
              <a:t>C</a:t>
            </a:r>
            <a:r>
              <a:rPr lang="ro-RO" sz="2000" dirty="0"/>
              <a:t>.</a:t>
            </a:r>
            <a:r>
              <a:rPr lang="en-US" sz="2000" dirty="0"/>
              <a:t> </a:t>
            </a:r>
          </a:p>
          <a:p>
            <a:pPr indent="358775" algn="just" eaLnBrk="1" hangingPunct="1">
              <a:lnSpc>
                <a:spcPct val="80000"/>
              </a:lnSpc>
            </a:pPr>
            <a:r>
              <a:rPr lang="it-IT" sz="2000" dirty="0"/>
              <a:t>Condimentele sunt produse higroscopice (absorb umiditatea aerului) </a:t>
            </a:r>
            <a:r>
              <a:rPr lang="ro-RO" sz="2000" dirty="0"/>
              <a:t>ș</a:t>
            </a:r>
            <a:r>
              <a:rPr lang="it-IT" sz="2000" dirty="0"/>
              <a:t>i de aceea se păstrează în încăperi uscate;</a:t>
            </a:r>
            <a:endParaRPr lang="ro-RO" sz="2000" dirty="0"/>
          </a:p>
          <a:p>
            <a:pPr indent="358775" algn="just">
              <a:lnSpc>
                <a:spcPct val="80000"/>
              </a:lnSpc>
            </a:pPr>
            <a:r>
              <a:rPr lang="en-US" sz="2000" dirty="0" err="1"/>
              <a:t>Alimentele</a:t>
            </a:r>
            <a:r>
              <a:rPr lang="en-US" sz="2000" dirty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fie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proaspete</a:t>
            </a:r>
            <a:r>
              <a:rPr lang="en-US" sz="2000" dirty="0"/>
              <a:t>.</a:t>
            </a:r>
          </a:p>
          <a:p>
            <a:pPr indent="358775" algn="just" eaLnBrk="1" hangingPunct="1">
              <a:lnSpc>
                <a:spcPct val="80000"/>
              </a:lnSpc>
            </a:pPr>
            <a:r>
              <a:rPr lang="it-IT" sz="2000" dirty="0"/>
              <a:t>Alimentele trebuie obţinute </a:t>
            </a:r>
            <a:r>
              <a:rPr lang="ro-RO" sz="2000" dirty="0"/>
              <a:t>î</a:t>
            </a:r>
            <a:r>
              <a:rPr lang="it-IT" sz="2000" dirty="0"/>
              <a:t>n condiţii ecologice, pentru a nu conţine substanţe chimice nocive pentru organism</a:t>
            </a:r>
            <a:r>
              <a:rPr lang="ro-RO" sz="2000" dirty="0"/>
              <a:t> s</a:t>
            </a:r>
            <a:r>
              <a:rPr lang="it-IT" sz="2000" dirty="0"/>
              <a:t>au microorganisme.</a:t>
            </a:r>
          </a:p>
          <a:p>
            <a:pPr indent="358775" algn="just">
              <a:lnSpc>
                <a:spcPct val="80000"/>
              </a:lnSpc>
            </a:pPr>
            <a:r>
              <a:rPr lang="it-IT" sz="2000" dirty="0"/>
              <a:t>Alimentele de origine animală nu se prăjesc la temperaturi</a:t>
            </a:r>
            <a:r>
              <a:rPr lang="ro-RO" sz="2000" dirty="0"/>
              <a:t> </a:t>
            </a:r>
            <a:r>
              <a:rPr lang="it-IT" sz="2000" dirty="0"/>
              <a:t>mari </a:t>
            </a:r>
            <a:r>
              <a:rPr lang="ro-RO" sz="2000" dirty="0"/>
              <a:t>ș</a:t>
            </a:r>
            <a:r>
              <a:rPr lang="it-IT" sz="2000" dirty="0"/>
              <a:t>i nu li se adaugă gr</a:t>
            </a:r>
            <a:r>
              <a:rPr lang="ro-RO" sz="2000" dirty="0"/>
              <a:t>ă</a:t>
            </a:r>
            <a:r>
              <a:rPr lang="it-IT" sz="2000" dirty="0"/>
              <a:t>simi, adeseori refolosite.</a:t>
            </a:r>
            <a:endParaRPr lang="ro-RO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685800"/>
            <a:ext cx="84830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eaLnBrk="1" hangingPunct="1">
              <a:lnSpc>
                <a:spcPct val="80000"/>
              </a:lnSpc>
            </a:pPr>
            <a:r>
              <a:rPr lang="en-US" sz="2000" dirty="0" err="1"/>
              <a:t>Spălarea</a:t>
            </a:r>
            <a:r>
              <a:rPr lang="en-US" sz="2000" dirty="0"/>
              <a:t> </a:t>
            </a:r>
            <a:r>
              <a:rPr lang="en-US" sz="2000" dirty="0" err="1"/>
              <a:t>legumelor</a:t>
            </a:r>
            <a:r>
              <a:rPr lang="ro-RO" sz="2000" dirty="0"/>
              <a:t>, </a:t>
            </a:r>
            <a:r>
              <a:rPr lang="en-US" sz="2000" dirty="0" err="1"/>
              <a:t>zarzavaturilor</a:t>
            </a:r>
            <a:r>
              <a:rPr lang="en-US" sz="2000" dirty="0"/>
              <a:t> </a:t>
            </a:r>
            <a:r>
              <a:rPr lang="ro-RO" sz="2000" dirty="0"/>
              <a:t>ș</a:t>
            </a:r>
            <a:r>
              <a:rPr lang="en-US" sz="2000" dirty="0" err="1"/>
              <a:t>i</a:t>
            </a:r>
            <a:r>
              <a:rPr lang="en-US" sz="2000" dirty="0"/>
              <a:t> a </a:t>
            </a:r>
            <a:r>
              <a:rPr lang="en-US" sz="2000" dirty="0" err="1"/>
              <a:t>fructelor</a:t>
            </a:r>
            <a:r>
              <a:rPr lang="ro-RO" sz="2000" dirty="0"/>
              <a:t>;</a:t>
            </a:r>
            <a:r>
              <a:rPr lang="en-US" sz="2000" dirty="0"/>
              <a:t> de </a:t>
            </a:r>
            <a:r>
              <a:rPr lang="en-US" sz="2000" dirty="0" err="1"/>
              <a:t>regul</a:t>
            </a:r>
            <a:r>
              <a:rPr lang="ro-RO" sz="2000" dirty="0"/>
              <a:t>ă</a:t>
            </a:r>
            <a:r>
              <a:rPr lang="en-US" sz="2000" dirty="0"/>
              <a:t>, </a:t>
            </a:r>
            <a:r>
              <a:rPr lang="en-US" sz="2000" dirty="0" err="1"/>
              <a:t>legumele</a:t>
            </a:r>
            <a:r>
              <a:rPr lang="en-US" sz="2000" dirty="0"/>
              <a:t> se </a:t>
            </a:r>
            <a:r>
              <a:rPr lang="en-US" sz="2000" dirty="0" err="1"/>
              <a:t>spală</a:t>
            </a:r>
            <a:r>
              <a:rPr lang="en-US" sz="2000" dirty="0"/>
              <a:t> </a:t>
            </a:r>
            <a:r>
              <a:rPr lang="en-US" sz="2000" dirty="0" err="1"/>
              <a:t>înainte</a:t>
            </a:r>
            <a:r>
              <a:rPr lang="en-US" sz="2000" dirty="0"/>
              <a:t> de a fi </a:t>
            </a:r>
            <a:r>
              <a:rPr lang="en-US" sz="2000" dirty="0" err="1"/>
              <a:t>curăţate</a:t>
            </a:r>
            <a:r>
              <a:rPr lang="en-US" sz="2000" dirty="0"/>
              <a:t>. </a:t>
            </a:r>
            <a:r>
              <a:rPr lang="fr-FR" sz="2000" dirty="0"/>
              <a:t>Nu se </a:t>
            </a:r>
            <a:r>
              <a:rPr lang="fr-FR" sz="2000" dirty="0" err="1"/>
              <a:t>ţin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apă</a:t>
            </a:r>
            <a:r>
              <a:rPr lang="fr-FR" sz="2000" dirty="0"/>
              <a:t> </a:t>
            </a:r>
            <a:r>
              <a:rPr lang="fr-FR" sz="2000" dirty="0" err="1"/>
              <a:t>după</a:t>
            </a:r>
            <a:r>
              <a:rPr lang="fr-FR" sz="2000" dirty="0"/>
              <a:t> ce au </a:t>
            </a:r>
            <a:r>
              <a:rPr lang="fr-FR" sz="2000" dirty="0" err="1"/>
              <a:t>fost</a:t>
            </a:r>
            <a:r>
              <a:rPr lang="fr-FR" sz="2000" dirty="0"/>
              <a:t> </a:t>
            </a:r>
            <a:r>
              <a:rPr lang="fr-FR" sz="2000" dirty="0" err="1"/>
              <a:t>curăţate</a:t>
            </a:r>
            <a:r>
              <a:rPr lang="fr-FR" sz="2000" dirty="0"/>
              <a:t>, </a:t>
            </a:r>
            <a:r>
              <a:rPr lang="fr-FR" sz="2000" dirty="0" err="1"/>
              <a:t>deci</a:t>
            </a:r>
            <a:r>
              <a:rPr lang="fr-FR" sz="2000" dirty="0"/>
              <a:t>, se </a:t>
            </a:r>
            <a:r>
              <a:rPr lang="fr-FR" sz="2000" dirty="0" err="1"/>
              <a:t>folosesc</a:t>
            </a:r>
            <a:r>
              <a:rPr lang="fr-FR" sz="2000" dirty="0"/>
              <a:t> </a:t>
            </a:r>
            <a:r>
              <a:rPr lang="fr-FR" sz="2000" dirty="0" err="1"/>
              <a:t>imediat</a:t>
            </a:r>
            <a:r>
              <a:rPr lang="fr-FR" sz="2000" dirty="0"/>
              <a:t>.</a:t>
            </a:r>
          </a:p>
          <a:p>
            <a:pPr indent="358775" algn="just" eaLnBrk="1" hangingPunct="1">
              <a:lnSpc>
                <a:spcPct val="80000"/>
              </a:lnSpc>
            </a:pPr>
            <a:r>
              <a:rPr lang="fr-FR" sz="2000" dirty="0" err="1"/>
              <a:t>Tăiatul</a:t>
            </a:r>
            <a:r>
              <a:rPr lang="fr-FR" sz="2000" dirty="0"/>
              <a:t> </a:t>
            </a:r>
            <a:r>
              <a:rPr lang="fr-FR" sz="2000" dirty="0" err="1"/>
              <a:t>legumelor</a:t>
            </a:r>
            <a:r>
              <a:rPr lang="fr-FR" sz="2000" dirty="0"/>
              <a:t> </a:t>
            </a:r>
            <a:r>
              <a:rPr lang="fr-FR" sz="2000" dirty="0" err="1"/>
              <a:t>trebuie</a:t>
            </a:r>
            <a:r>
              <a:rPr lang="fr-FR" sz="2000" dirty="0"/>
              <a:t> </a:t>
            </a:r>
            <a:r>
              <a:rPr lang="fr-FR" sz="2000" dirty="0" err="1"/>
              <a:t>să</a:t>
            </a:r>
            <a:r>
              <a:rPr lang="fr-FR" sz="2000" dirty="0"/>
              <a:t> se </a:t>
            </a:r>
            <a:r>
              <a:rPr lang="fr-FR" sz="2000" dirty="0" err="1"/>
              <a:t>facă</a:t>
            </a:r>
            <a:r>
              <a:rPr lang="ro-RO" sz="2000" dirty="0"/>
              <a:t>,</a:t>
            </a:r>
            <a:r>
              <a:rPr lang="fr-FR" sz="2000" dirty="0"/>
              <a:t> de </a:t>
            </a:r>
            <a:r>
              <a:rPr lang="fr-FR" sz="2000" dirty="0" err="1"/>
              <a:t>asemenea</a:t>
            </a:r>
            <a:r>
              <a:rPr lang="ro-RO" sz="2000" dirty="0"/>
              <a:t>,</a:t>
            </a:r>
            <a:r>
              <a:rPr lang="fr-FR" sz="2000" dirty="0"/>
              <a:t> </a:t>
            </a:r>
            <a:r>
              <a:rPr lang="fr-FR" sz="2000" dirty="0" err="1"/>
              <a:t>cât</a:t>
            </a:r>
            <a:r>
              <a:rPr lang="fr-FR" sz="2000" dirty="0"/>
              <a:t> mai </a:t>
            </a:r>
            <a:r>
              <a:rPr lang="fr-FR" sz="2000" dirty="0" err="1"/>
              <a:t>repede</a:t>
            </a:r>
            <a:r>
              <a:rPr lang="fr-FR" sz="2000" dirty="0"/>
              <a:t> ca </a:t>
            </a:r>
            <a:r>
              <a:rPr lang="fr-FR" sz="2000" dirty="0" err="1"/>
              <a:t>să</a:t>
            </a:r>
            <a:r>
              <a:rPr lang="fr-FR" sz="2000" dirty="0"/>
              <a:t> nu </a:t>
            </a:r>
            <a:r>
              <a:rPr lang="fr-FR" sz="2000" dirty="0" err="1"/>
              <a:t>rămână</a:t>
            </a:r>
            <a:r>
              <a:rPr lang="fr-FR" sz="2000" dirty="0"/>
              <a:t> </a:t>
            </a:r>
            <a:r>
              <a:rPr lang="fr-FR" sz="2000" dirty="0" err="1"/>
              <a:t>mult</a:t>
            </a:r>
            <a:r>
              <a:rPr lang="fr-FR" sz="2000" dirty="0"/>
              <a:t> </a:t>
            </a:r>
            <a:r>
              <a:rPr lang="fr-FR" sz="2000" dirty="0" err="1"/>
              <a:t>timp</a:t>
            </a:r>
            <a:r>
              <a:rPr lang="fr-FR" sz="2000" dirty="0"/>
              <a:t> </a:t>
            </a:r>
            <a:r>
              <a:rPr lang="ro-RO" sz="2000" dirty="0"/>
              <a:t>î</a:t>
            </a:r>
            <a:r>
              <a:rPr lang="fr-FR" sz="2000" dirty="0"/>
              <a:t>n contact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aerul</a:t>
            </a:r>
            <a:r>
              <a:rPr lang="fr-FR" sz="2000" dirty="0"/>
              <a:t>, </a:t>
            </a:r>
            <a:r>
              <a:rPr lang="ro-RO" sz="2000" dirty="0"/>
              <a:t>î</a:t>
            </a:r>
            <a:r>
              <a:rPr lang="fr-FR" sz="2000" dirty="0" err="1"/>
              <a:t>nainte</a:t>
            </a:r>
            <a:r>
              <a:rPr lang="fr-FR" sz="2000" dirty="0"/>
              <a:t> de a fi </a:t>
            </a:r>
            <a:r>
              <a:rPr lang="fr-FR" sz="2000" dirty="0" err="1"/>
              <a:t>pregătite</a:t>
            </a:r>
            <a:r>
              <a:rPr lang="fr-FR" sz="2000" dirty="0"/>
              <a:t>.</a:t>
            </a:r>
            <a:endParaRPr lang="ro-RO" sz="2000" dirty="0"/>
          </a:p>
          <a:p>
            <a:pPr indent="358775" algn="just" eaLnBrk="1" hangingPunct="1">
              <a:lnSpc>
                <a:spcPct val="80000"/>
              </a:lnSpc>
            </a:pPr>
            <a:r>
              <a:rPr lang="en-US" sz="2000" dirty="0" err="1"/>
              <a:t>Spălarea</a:t>
            </a:r>
            <a:r>
              <a:rPr lang="en-US" sz="2000" dirty="0"/>
              <a:t> </a:t>
            </a:r>
            <a:r>
              <a:rPr lang="en-US" sz="2000" dirty="0" err="1"/>
              <a:t>legumelor</a:t>
            </a:r>
            <a:r>
              <a:rPr lang="ro-RO" sz="2000" dirty="0"/>
              <a:t>, </a:t>
            </a:r>
            <a:r>
              <a:rPr lang="en-US" sz="2000" dirty="0" err="1"/>
              <a:t>zarzavaturilor</a:t>
            </a:r>
            <a:r>
              <a:rPr lang="en-US" sz="2000" dirty="0"/>
              <a:t> </a:t>
            </a:r>
            <a:r>
              <a:rPr lang="ro-RO" sz="2000" dirty="0"/>
              <a:t>ș</a:t>
            </a:r>
            <a:r>
              <a:rPr lang="en-US" sz="2000" dirty="0" err="1"/>
              <a:t>i</a:t>
            </a:r>
            <a:r>
              <a:rPr lang="en-US" sz="2000" dirty="0"/>
              <a:t> a </a:t>
            </a:r>
            <a:r>
              <a:rPr lang="en-US" sz="2000" dirty="0" err="1"/>
              <a:t>fructelor</a:t>
            </a:r>
            <a:r>
              <a:rPr lang="ro-RO" sz="2000" dirty="0"/>
              <a:t>;</a:t>
            </a:r>
            <a:r>
              <a:rPr lang="en-US" sz="2000" dirty="0"/>
              <a:t> de </a:t>
            </a:r>
            <a:r>
              <a:rPr lang="en-US" sz="2000" dirty="0" err="1"/>
              <a:t>regul</a:t>
            </a:r>
            <a:r>
              <a:rPr lang="ro-RO" sz="2000" dirty="0"/>
              <a:t>ă</a:t>
            </a:r>
            <a:r>
              <a:rPr lang="en-US" sz="2000" dirty="0"/>
              <a:t>, </a:t>
            </a:r>
            <a:r>
              <a:rPr lang="en-US" sz="2000" dirty="0" err="1"/>
              <a:t>legumele</a:t>
            </a:r>
            <a:r>
              <a:rPr lang="en-US" sz="2000" dirty="0"/>
              <a:t> se </a:t>
            </a:r>
            <a:r>
              <a:rPr lang="en-US" sz="2000" dirty="0" err="1"/>
              <a:t>spală</a:t>
            </a:r>
            <a:r>
              <a:rPr lang="en-US" sz="2000" dirty="0"/>
              <a:t> </a:t>
            </a:r>
            <a:r>
              <a:rPr lang="en-US" sz="2000" dirty="0" err="1"/>
              <a:t>înainte</a:t>
            </a:r>
            <a:r>
              <a:rPr lang="en-US" sz="2000" dirty="0"/>
              <a:t> de a fi </a:t>
            </a:r>
            <a:r>
              <a:rPr lang="en-US" sz="2000" dirty="0" err="1"/>
              <a:t>curăţate</a:t>
            </a:r>
            <a:r>
              <a:rPr lang="en-US" sz="2000" dirty="0"/>
              <a:t>. </a:t>
            </a:r>
            <a:r>
              <a:rPr lang="fr-FR" sz="2000" dirty="0"/>
              <a:t>Nu se </a:t>
            </a:r>
            <a:r>
              <a:rPr lang="fr-FR" sz="2000" dirty="0" err="1"/>
              <a:t>ţin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apă</a:t>
            </a:r>
            <a:r>
              <a:rPr lang="fr-FR" sz="2000" dirty="0"/>
              <a:t> </a:t>
            </a:r>
            <a:r>
              <a:rPr lang="fr-FR" sz="2000" dirty="0" err="1"/>
              <a:t>după</a:t>
            </a:r>
            <a:r>
              <a:rPr lang="fr-FR" sz="2000" dirty="0"/>
              <a:t> ce au </a:t>
            </a:r>
            <a:r>
              <a:rPr lang="fr-FR" sz="2000" dirty="0" err="1"/>
              <a:t>fost</a:t>
            </a:r>
            <a:r>
              <a:rPr lang="fr-FR" sz="2000" dirty="0"/>
              <a:t> </a:t>
            </a:r>
            <a:r>
              <a:rPr lang="fr-FR" sz="2000" dirty="0" err="1"/>
              <a:t>curăţate</a:t>
            </a:r>
            <a:r>
              <a:rPr lang="fr-FR" sz="2000" dirty="0"/>
              <a:t>, </a:t>
            </a:r>
            <a:r>
              <a:rPr lang="fr-FR" sz="2000" dirty="0" err="1"/>
              <a:t>deci</a:t>
            </a:r>
            <a:r>
              <a:rPr lang="fr-FR" sz="2000" dirty="0"/>
              <a:t>, se </a:t>
            </a:r>
            <a:r>
              <a:rPr lang="fr-FR" sz="2000" dirty="0" err="1"/>
              <a:t>folosesc</a:t>
            </a:r>
            <a:r>
              <a:rPr lang="fr-FR" sz="2000" dirty="0"/>
              <a:t> </a:t>
            </a:r>
            <a:r>
              <a:rPr lang="fr-FR" sz="2000" dirty="0" err="1"/>
              <a:t>imediat</a:t>
            </a:r>
            <a:r>
              <a:rPr lang="fr-FR" sz="2000" dirty="0"/>
              <a:t>.</a:t>
            </a:r>
          </a:p>
          <a:p>
            <a:pPr indent="358775" algn="just" eaLnBrk="1" hangingPunct="1">
              <a:lnSpc>
                <a:spcPct val="80000"/>
              </a:lnSpc>
            </a:pPr>
            <a:r>
              <a:rPr lang="fr-FR" sz="2000" dirty="0" err="1"/>
              <a:t>Tăiatul</a:t>
            </a:r>
            <a:r>
              <a:rPr lang="fr-FR" sz="2000" dirty="0"/>
              <a:t> </a:t>
            </a:r>
            <a:r>
              <a:rPr lang="fr-FR" sz="2000" dirty="0" err="1"/>
              <a:t>legumelor</a:t>
            </a:r>
            <a:r>
              <a:rPr lang="fr-FR" sz="2000" dirty="0"/>
              <a:t> </a:t>
            </a:r>
            <a:r>
              <a:rPr lang="fr-FR" sz="2000" dirty="0" err="1"/>
              <a:t>trebuie</a:t>
            </a:r>
            <a:r>
              <a:rPr lang="fr-FR" sz="2000" dirty="0"/>
              <a:t> </a:t>
            </a:r>
            <a:r>
              <a:rPr lang="fr-FR" sz="2000" dirty="0" err="1"/>
              <a:t>să</a:t>
            </a:r>
            <a:r>
              <a:rPr lang="fr-FR" sz="2000" dirty="0"/>
              <a:t> se </a:t>
            </a:r>
            <a:r>
              <a:rPr lang="fr-FR" sz="2000" dirty="0" err="1"/>
              <a:t>facă</a:t>
            </a:r>
            <a:r>
              <a:rPr lang="ro-RO" sz="2000" dirty="0"/>
              <a:t>,</a:t>
            </a:r>
            <a:r>
              <a:rPr lang="fr-FR" sz="2000" dirty="0"/>
              <a:t> de </a:t>
            </a:r>
            <a:r>
              <a:rPr lang="fr-FR" sz="2000" dirty="0" err="1"/>
              <a:t>asemenea</a:t>
            </a:r>
            <a:r>
              <a:rPr lang="ro-RO" sz="2000" dirty="0"/>
              <a:t>,</a:t>
            </a:r>
            <a:r>
              <a:rPr lang="fr-FR" sz="2000" dirty="0"/>
              <a:t> </a:t>
            </a:r>
            <a:r>
              <a:rPr lang="fr-FR" sz="2000" dirty="0" err="1"/>
              <a:t>cât</a:t>
            </a:r>
            <a:r>
              <a:rPr lang="fr-FR" sz="2000" dirty="0"/>
              <a:t> mai </a:t>
            </a:r>
            <a:r>
              <a:rPr lang="fr-FR" sz="2000" dirty="0" err="1"/>
              <a:t>repede</a:t>
            </a:r>
            <a:r>
              <a:rPr lang="fr-FR" sz="2000" dirty="0"/>
              <a:t> ca </a:t>
            </a:r>
            <a:r>
              <a:rPr lang="fr-FR" sz="2000" dirty="0" err="1"/>
              <a:t>să</a:t>
            </a:r>
            <a:r>
              <a:rPr lang="fr-FR" sz="2000" dirty="0"/>
              <a:t> nu </a:t>
            </a:r>
            <a:r>
              <a:rPr lang="fr-FR" sz="2000" dirty="0" err="1"/>
              <a:t>rămână</a:t>
            </a:r>
            <a:r>
              <a:rPr lang="fr-FR" sz="2000" dirty="0"/>
              <a:t> </a:t>
            </a:r>
            <a:r>
              <a:rPr lang="fr-FR" sz="2000" dirty="0" err="1"/>
              <a:t>mult</a:t>
            </a:r>
            <a:r>
              <a:rPr lang="fr-FR" sz="2000" dirty="0"/>
              <a:t> </a:t>
            </a:r>
            <a:r>
              <a:rPr lang="fr-FR" sz="2000" dirty="0" err="1"/>
              <a:t>timp</a:t>
            </a:r>
            <a:r>
              <a:rPr lang="fr-FR" sz="2000" dirty="0"/>
              <a:t> </a:t>
            </a:r>
            <a:r>
              <a:rPr lang="ro-RO" sz="2000" dirty="0"/>
              <a:t>î</a:t>
            </a:r>
            <a:r>
              <a:rPr lang="fr-FR" sz="2000" dirty="0"/>
              <a:t>n contact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aerul</a:t>
            </a:r>
            <a:r>
              <a:rPr lang="fr-FR" sz="2000" dirty="0"/>
              <a:t>, </a:t>
            </a:r>
            <a:r>
              <a:rPr lang="ro-RO" sz="2000" dirty="0"/>
              <a:t>î</a:t>
            </a:r>
            <a:r>
              <a:rPr lang="fr-FR" sz="2000" dirty="0" err="1"/>
              <a:t>nainte</a:t>
            </a:r>
            <a:r>
              <a:rPr lang="fr-FR" sz="2000" dirty="0"/>
              <a:t> de a fi </a:t>
            </a:r>
            <a:r>
              <a:rPr lang="fr-FR" sz="2000" dirty="0" err="1"/>
              <a:t>pregătite</a:t>
            </a:r>
            <a:r>
              <a:rPr lang="fr-FR" sz="2000" dirty="0"/>
              <a:t>.</a:t>
            </a:r>
            <a:endParaRPr lang="en-US" sz="2000" dirty="0"/>
          </a:p>
          <a:p>
            <a:pPr indent="358775" algn="just" eaLnBrk="1" hangingPunct="1">
              <a:lnSpc>
                <a:spcPct val="80000"/>
              </a:lnSpc>
            </a:pPr>
            <a:r>
              <a:rPr lang="it-IT" sz="2000" dirty="0"/>
              <a:t>Mâncarea nu se încălzeşte repetat deoarece se distruge complet orice substanţă hr</a:t>
            </a:r>
            <a:r>
              <a:rPr lang="ro-RO" sz="2000" dirty="0"/>
              <a:t>ă</a:t>
            </a:r>
            <a:r>
              <a:rPr lang="it-IT" sz="2000" dirty="0"/>
              <a:t>nitoare. Se recomandă să nu se prepare decât canti</a:t>
            </a:r>
            <a:r>
              <a:rPr lang="ro-RO" sz="2000" dirty="0"/>
              <a:t>t</a:t>
            </a:r>
            <a:r>
              <a:rPr lang="it-IT" sz="2000" dirty="0"/>
              <a:t>atea</a:t>
            </a:r>
            <a:r>
              <a:rPr lang="ro-RO" sz="2000" dirty="0"/>
              <a:t> </a:t>
            </a:r>
            <a:r>
              <a:rPr lang="it-IT" sz="2000" dirty="0"/>
              <a:t>de mâncare necesar</a:t>
            </a:r>
            <a:r>
              <a:rPr lang="ro-RO" sz="2000" dirty="0"/>
              <a:t>ă</a:t>
            </a:r>
            <a:r>
              <a:rPr lang="it-IT" sz="2000" dirty="0"/>
              <a:t> un</a:t>
            </a:r>
            <a:r>
              <a:rPr lang="ro-RO" sz="2000" dirty="0"/>
              <a:t>e</a:t>
            </a:r>
            <a:r>
              <a:rPr lang="it-IT" sz="2000" dirty="0"/>
              <a:t>i </a:t>
            </a:r>
            <a:r>
              <a:rPr lang="ro-RO" sz="2000" dirty="0"/>
              <a:t>mese</a:t>
            </a:r>
            <a:r>
              <a:rPr lang="it-IT" sz="2000" dirty="0"/>
              <a:t>.</a:t>
            </a:r>
            <a:endParaRPr lang="ro-RO" sz="2000" dirty="0"/>
          </a:p>
          <a:p>
            <a:pPr indent="358775" algn="just" eaLnBrk="1" hangingPunct="1">
              <a:lnSpc>
                <a:spcPct val="80000"/>
              </a:lnSpc>
            </a:pPr>
            <a:r>
              <a:rPr lang="it-IT" sz="2000" dirty="0"/>
              <a:t>Dacă totuşi mâncarea trebuie reîncălzită, atunci se pune la foc numai cantitatea ce se consumă imediat. Păstrarea alimentelor la frig este cea mai recomandată, dar nu pentru  mult timp.</a:t>
            </a:r>
          </a:p>
          <a:p>
            <a:pPr indent="358775" algn="just" eaLnBrk="1" hangingPunct="1">
              <a:lnSpc>
                <a:spcPct val="80000"/>
              </a:lnSpc>
            </a:pPr>
            <a:r>
              <a:rPr lang="it-IT" sz="2000" dirty="0"/>
              <a:t>Mâncarea nu se încălzeşte repetat deoarece se distruge complet orice substanţă hr</a:t>
            </a:r>
            <a:r>
              <a:rPr lang="ro-RO" sz="2000" dirty="0"/>
              <a:t>ă</a:t>
            </a:r>
            <a:r>
              <a:rPr lang="it-IT" sz="2000" dirty="0"/>
              <a:t>nitoare. Se recomandă să nu se prepare decât canti</a:t>
            </a:r>
            <a:r>
              <a:rPr lang="ro-RO" sz="2000" dirty="0"/>
              <a:t>t</a:t>
            </a:r>
            <a:r>
              <a:rPr lang="it-IT" sz="2000" dirty="0"/>
              <a:t>atea</a:t>
            </a:r>
            <a:r>
              <a:rPr lang="ro-RO" sz="2000" dirty="0"/>
              <a:t> </a:t>
            </a:r>
            <a:r>
              <a:rPr lang="it-IT" sz="2000" dirty="0"/>
              <a:t>de mâncare necesar</a:t>
            </a:r>
            <a:r>
              <a:rPr lang="ro-RO" sz="2000" dirty="0"/>
              <a:t>ă</a:t>
            </a:r>
            <a:r>
              <a:rPr lang="it-IT" sz="2000" dirty="0"/>
              <a:t> un</a:t>
            </a:r>
            <a:r>
              <a:rPr lang="ro-RO" sz="2000" dirty="0"/>
              <a:t>e</a:t>
            </a:r>
            <a:r>
              <a:rPr lang="it-IT" sz="2000" dirty="0"/>
              <a:t>i </a:t>
            </a:r>
            <a:r>
              <a:rPr lang="ro-RO" sz="2000" dirty="0"/>
              <a:t>mese</a:t>
            </a:r>
            <a:r>
              <a:rPr lang="it-IT" sz="2000" dirty="0"/>
              <a:t>.</a:t>
            </a:r>
            <a:endParaRPr lang="ro-RO" sz="2000" dirty="0"/>
          </a:p>
          <a:p>
            <a:pPr indent="358775" algn="just" eaLnBrk="1" hangingPunct="1">
              <a:lnSpc>
                <a:spcPct val="80000"/>
              </a:lnSpc>
            </a:pPr>
            <a:r>
              <a:rPr lang="it-IT" sz="2000" dirty="0"/>
              <a:t>Dacă totuşi mâncarea trebuie reîncălzită, atunci se pune la foc numai cantitatea ce se consumă imediat. Păstrarea alimentelor la frig este cea mai recomandată, dar nu pentru  mult timp.</a:t>
            </a:r>
          </a:p>
          <a:p>
            <a:pPr indent="358775" algn="just" eaLnBrk="1" hangingPunct="1">
              <a:lnSpc>
                <a:spcPct val="80000"/>
              </a:lnSpc>
            </a:pPr>
            <a:endParaRPr lang="en-US" sz="2000" dirty="0"/>
          </a:p>
          <a:p>
            <a:pPr indent="358775" algn="just" eaLnBrk="1" hangingPunct="1">
              <a:lnSpc>
                <a:spcPct val="80000"/>
              </a:lnSpc>
            </a:pPr>
            <a:endParaRPr lang="it-IT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33400"/>
            <a:ext cx="4191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eaLnBrk="1" hangingPunct="1">
              <a:lnSpc>
                <a:spcPct val="80000"/>
              </a:lnSpc>
            </a:pPr>
            <a:r>
              <a:rPr lang="it-IT" sz="2000" dirty="0"/>
              <a:t>La prepararea alimentelor trebuie să se respecte următoarele:</a:t>
            </a:r>
            <a:endParaRPr lang="ro-RO" sz="2000" dirty="0"/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ym typeface="Symbol"/>
              </a:rPr>
              <a:t>i</a:t>
            </a:r>
            <a:r>
              <a:rPr lang="it-IT" sz="2000" dirty="0"/>
              <a:t>giena personală (mâinile spălate cu apă şi săpun);</a:t>
            </a:r>
          </a:p>
          <a:p>
            <a:pPr marL="342900" lvl="1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>
                <a:sym typeface="Symbol"/>
              </a:rPr>
              <a:t>i</a:t>
            </a:r>
            <a:r>
              <a:rPr lang="it-IT" sz="2000" dirty="0"/>
              <a:t>giena echipamentului (să poarte ţinuta corespunzătoare</a:t>
            </a:r>
            <a:r>
              <a:rPr lang="ro-RO" sz="2000" dirty="0"/>
              <a:t> - </a:t>
            </a:r>
            <a:r>
              <a:rPr lang="it-IT" sz="2000" dirty="0"/>
              <a:t>şorţ de bucătărie, bluză sau halat, părul strâns sau acoperit cu bonetă);</a:t>
            </a:r>
            <a:endParaRPr lang="ro-RO" sz="2000" dirty="0"/>
          </a:p>
          <a:p>
            <a:pPr marL="342900" lvl="1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>
                <a:sym typeface="Symbol"/>
              </a:rPr>
              <a:t>i</a:t>
            </a:r>
            <a:r>
              <a:rPr lang="pt-BR" sz="2000" dirty="0"/>
              <a:t>giena locului de preparare şi conservare a alimentelor</a:t>
            </a:r>
            <a:r>
              <a:rPr lang="ro-RO" sz="2000" dirty="0"/>
              <a:t>; </a:t>
            </a:r>
            <a:r>
              <a:rPr lang="pt-BR" sz="2000" dirty="0"/>
              <a:t>să se efectueze zilnic igiena  locului de muncă</a:t>
            </a:r>
            <a:r>
              <a:rPr lang="ro-RO" sz="2000" dirty="0"/>
              <a:t>,</a:t>
            </a:r>
            <a:r>
              <a:rPr lang="pt-BR" sz="2000" dirty="0"/>
              <a:t> iar podeaua şi pereţii se vor curăţa şi dezinfecta de câte ori este nevoie</a:t>
            </a:r>
            <a:r>
              <a:rPr lang="ro-RO" sz="2000" dirty="0"/>
              <a:t>;</a:t>
            </a:r>
          </a:p>
          <a:p>
            <a:pPr marL="342900" lvl="1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it-IT" sz="2000" dirty="0"/>
              <a:t>vasele, vesela şi ustensilele vor fi curate şi</a:t>
            </a:r>
            <a:r>
              <a:rPr lang="ro-RO" sz="2000" dirty="0"/>
              <a:t> </a:t>
            </a:r>
            <a:r>
              <a:rPr lang="it-IT" sz="2000" dirty="0"/>
              <a:t>aşezate ordonat la locul lor;</a:t>
            </a:r>
            <a:endParaRPr lang="ro-RO" sz="2000" dirty="0"/>
          </a:p>
          <a:p>
            <a:pPr marL="342900" lvl="1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it-IT" sz="2000" dirty="0"/>
              <a:t>pe masa de lucru vor fi doar obiectele cu</a:t>
            </a:r>
            <a:r>
              <a:rPr lang="ro-RO" sz="2000" dirty="0"/>
              <a:t> </a:t>
            </a:r>
            <a:r>
              <a:rPr lang="it-IT" sz="2000" dirty="0"/>
              <a:t>care se lucrează</a:t>
            </a:r>
            <a:r>
              <a:rPr lang="pt-BR" sz="2000" dirty="0"/>
              <a:t>;</a:t>
            </a:r>
            <a:endParaRPr lang="ro-RO" sz="2000" dirty="0"/>
          </a:p>
          <a:p>
            <a:pPr marL="342900" lvl="1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pt-BR" sz="2000" dirty="0"/>
              <a:t>după utilizare se sp</a:t>
            </a:r>
            <a:r>
              <a:rPr lang="ro-RO" sz="2000" dirty="0"/>
              <a:t>a</a:t>
            </a:r>
            <a:r>
              <a:rPr lang="pt-BR" sz="2000" dirty="0"/>
              <a:t>l</a:t>
            </a:r>
            <a:r>
              <a:rPr lang="ro-RO" sz="2000" dirty="0"/>
              <a:t>ă obiectele utilizate</a:t>
            </a:r>
            <a:r>
              <a:rPr lang="pt-BR" sz="2000" dirty="0"/>
              <a:t>, se lasă la scurs, se şterg şi </a:t>
            </a:r>
            <a:r>
              <a:rPr lang="ro-RO" sz="2000" dirty="0"/>
              <a:t>se </a:t>
            </a:r>
            <a:r>
              <a:rPr lang="pt-BR" sz="2000" dirty="0"/>
              <a:t>aşez</a:t>
            </a:r>
            <a:r>
              <a:rPr lang="ro-RO" sz="2000" dirty="0"/>
              <a:t>ă</a:t>
            </a:r>
            <a:r>
              <a:rPr lang="pt-BR" sz="2000" dirty="0"/>
              <a:t> la locul lor</a:t>
            </a:r>
            <a:r>
              <a:rPr lang="ro-RO" sz="2000" dirty="0"/>
              <a:t>.</a:t>
            </a:r>
            <a:endParaRPr lang="en-US" sz="2000" dirty="0"/>
          </a:p>
        </p:txBody>
      </p:sp>
      <p:pic>
        <p:nvPicPr>
          <p:cNvPr id="2050" name="Picture 2" descr="Drăguţ · mama · desen · animat · găti · bucătărie · fată ...">
            <a:extLst>
              <a:ext uri="{FF2B5EF4-FFF2-40B4-BE49-F238E27FC236}">
                <a16:creationId xmlns:a16="http://schemas.microsoft.com/office/drawing/2014/main" id="{12B491BC-355E-45E0-A594-9AEAB7A64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"/>
          <a:stretch/>
        </p:blipFill>
        <p:spPr bwMode="auto">
          <a:xfrm>
            <a:off x="4572000" y="467967"/>
            <a:ext cx="4419601" cy="59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7086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ctr"/>
            <a:r>
              <a:rPr lang="ro-RO" sz="2000" b="1" dirty="0"/>
              <a:t>Activitate practică</a:t>
            </a:r>
          </a:p>
          <a:p>
            <a:pPr indent="358775"/>
            <a:endParaRPr lang="ro-RO" sz="2000" dirty="0"/>
          </a:p>
          <a:p>
            <a:pPr indent="358775"/>
            <a:r>
              <a:rPr lang="ro-RO" sz="2000" dirty="0"/>
              <a:t>Exersați-vă abilitățile în bucătărie!</a:t>
            </a:r>
          </a:p>
          <a:p>
            <a:pPr indent="358775"/>
            <a:endParaRPr lang="ro-RO" sz="2000" dirty="0"/>
          </a:p>
          <a:p>
            <a:pPr indent="358775"/>
            <a:r>
              <a:rPr lang="ro-RO" sz="2000" dirty="0"/>
              <a:t>Vă propun să participați activ la realizarea unui preparat, în familie.</a:t>
            </a:r>
          </a:p>
          <a:p>
            <a:pPr indent="358775"/>
            <a:endParaRPr lang="ro-RO" sz="2000" dirty="0"/>
          </a:p>
          <a:p>
            <a:pPr indent="358775"/>
            <a:r>
              <a:rPr lang="ro-RO" sz="2000" dirty="0"/>
              <a:t>Realizați un material (film, </a:t>
            </a:r>
            <a:r>
              <a:rPr lang="ro-RO" sz="2000" dirty="0" err="1"/>
              <a:t>ppt</a:t>
            </a:r>
            <a:r>
              <a:rPr lang="ro-RO" sz="2000" dirty="0"/>
              <a:t>, </a:t>
            </a:r>
            <a:r>
              <a:rPr lang="ro-RO" sz="2000" dirty="0" err="1"/>
              <a:t>word</a:t>
            </a:r>
            <a:r>
              <a:rPr lang="ro-RO" sz="2000" dirty="0"/>
              <a:t>) care să cuprindă:</a:t>
            </a:r>
          </a:p>
          <a:p>
            <a:pPr indent="358775">
              <a:buFontTx/>
              <a:buChar char="-"/>
            </a:pPr>
            <a:r>
              <a:rPr lang="ro-RO" sz="2000" dirty="0"/>
              <a:t>Numele și prenumele elevului</a:t>
            </a:r>
          </a:p>
          <a:p>
            <a:pPr indent="358775">
              <a:buFontTx/>
              <a:buChar char="-"/>
            </a:pPr>
            <a:r>
              <a:rPr lang="ro-RO" sz="2000" dirty="0"/>
              <a:t>Clasa</a:t>
            </a:r>
          </a:p>
          <a:p>
            <a:pPr indent="358775">
              <a:buFontTx/>
              <a:buChar char="-"/>
            </a:pPr>
            <a:r>
              <a:rPr lang="ro-RO" sz="2000" dirty="0"/>
              <a:t>Numele preparatului</a:t>
            </a:r>
          </a:p>
          <a:p>
            <a:pPr indent="358775">
              <a:buFontTx/>
              <a:buChar char="-"/>
            </a:pPr>
            <a:r>
              <a:rPr lang="ro-RO" sz="2000" dirty="0"/>
              <a:t>Ingredientele</a:t>
            </a:r>
          </a:p>
          <a:p>
            <a:pPr indent="358775">
              <a:buFontTx/>
              <a:buChar char="-"/>
            </a:pPr>
            <a:r>
              <a:rPr lang="ro-RO" sz="2000" dirty="0"/>
              <a:t>Modul de lucru</a:t>
            </a:r>
          </a:p>
          <a:p>
            <a:pPr indent="358775">
              <a:buFontTx/>
              <a:buChar char="-"/>
            </a:pPr>
            <a:r>
              <a:rPr lang="ro-RO" sz="2000" dirty="0"/>
              <a:t>Cel puțin o imagine care să demonstreze participarea voastră directă.</a:t>
            </a:r>
          </a:p>
          <a:p>
            <a:pPr indent="358775">
              <a:buFontTx/>
              <a:buChar char="-"/>
            </a:pPr>
            <a:endParaRPr lang="ro-RO" sz="2000" dirty="0"/>
          </a:p>
          <a:p>
            <a:pPr indent="358775" algn="ctr"/>
            <a:r>
              <a:rPr lang="ro-RO" sz="2000" b="1" dirty="0"/>
              <a:t>SUCCES ȘI SPOR LA LUCRU!</a:t>
            </a:r>
            <a:endParaRPr lang="en-GB" sz="2000" b="1" dirty="0"/>
          </a:p>
        </p:txBody>
      </p:sp>
      <p:pic>
        <p:nvPicPr>
          <p:cNvPr id="5" name="Picture 4" descr="fata zambito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304800"/>
            <a:ext cx="1259632" cy="11572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9748726E-2148-43AB-977C-F4368C04141B}"/>
              </a:ext>
            </a:extLst>
          </p:cNvPr>
          <p:cNvSpPr/>
          <p:nvPr/>
        </p:nvSpPr>
        <p:spPr>
          <a:xfrm>
            <a:off x="762000" y="457200"/>
            <a:ext cx="7848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o-RO" sz="2000" b="1" dirty="0"/>
          </a:p>
          <a:p>
            <a:pPr>
              <a:defRPr/>
            </a:pPr>
            <a:r>
              <a:rPr lang="ro-RO" sz="2000" b="1" dirty="0"/>
              <a:t>BIBLIOGRAFIE</a:t>
            </a:r>
          </a:p>
          <a:p>
            <a:pPr>
              <a:defRPr/>
            </a:pPr>
            <a:endParaRPr lang="ro-RO" sz="2000" b="1" dirty="0"/>
          </a:p>
          <a:p>
            <a:pPr>
              <a:defRPr/>
            </a:pPr>
            <a:endParaRPr lang="ro-RO" sz="20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sz="2000" dirty="0"/>
              <a:t>Gabriela </a:t>
            </a:r>
            <a:r>
              <a:rPr lang="ro-RO" sz="2000" dirty="0" err="1"/>
              <a:t>Lichiardopol</a:t>
            </a:r>
            <a:r>
              <a:rPr lang="ro-RO" sz="2000" dirty="0"/>
              <a:t>, Viorica Stoicescu, Silvica Neacșu – Educație tehnologică și aplicații practice, manual pentru clasa a V-a, Editura Litera, 2017;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sz="2000" dirty="0"/>
              <a:t>Ramona-Eugenia Popescu, Cristina Galeș, Ioana Corina Rotaru, Daniela Vlăduț - Educație tehnologică și aplicații practice, manual pentru clasa a V-a, Editura Corint, 2017;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sz="2000" dirty="0"/>
              <a:t>Marinela Mocanu, Magda </a:t>
            </a:r>
            <a:r>
              <a:rPr lang="ro-RO" sz="2000" dirty="0" err="1"/>
              <a:t>Dache</a:t>
            </a:r>
            <a:r>
              <a:rPr lang="ro-RO" sz="2000" dirty="0"/>
              <a:t>, Loredana-Irena Săndulescu - Educație tehnologică și aplicații practice, manual pentru clasa a V-a, Editura </a:t>
            </a:r>
            <a:r>
              <a:rPr lang="ro-RO" sz="2000" dirty="0" err="1"/>
              <a:t>Aramis</a:t>
            </a:r>
            <a:r>
              <a:rPr lang="ro-RO" sz="2000" dirty="0"/>
              <a:t>, 2017;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Reguli_de_igiena_alimentara-13443.html</a:t>
            </a:r>
            <a:endParaRPr lang="ro-RO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https://ro.stockfresh.com/image/7387597/cute-mom-cartoon-cook-in-the-kitchen</a:t>
            </a:r>
            <a:endParaRPr lang="ro-RO" sz="2000" dirty="0"/>
          </a:p>
          <a:p>
            <a:pPr>
              <a:defRPr/>
            </a:pP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298949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1888" y="649238"/>
            <a:ext cx="8382000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o-RO" sz="800" b="1" i="1" dirty="0"/>
          </a:p>
          <a:p>
            <a:pPr indent="447675" algn="just" eaLnBrk="1" hangingPunct="1">
              <a:lnSpc>
                <a:spcPct val="80000"/>
              </a:lnSpc>
            </a:pPr>
            <a:r>
              <a:rPr lang="ro-RO" sz="2000" b="1" dirty="0"/>
              <a:t>Bucătăria </a:t>
            </a:r>
            <a:r>
              <a:rPr lang="ro-RO" sz="2000" dirty="0"/>
              <a:t>este </a:t>
            </a:r>
            <a:r>
              <a:rPr lang="ro-RO" sz="2000" dirty="0" err="1"/>
              <a:t>spaţiul</a:t>
            </a:r>
            <a:r>
              <a:rPr lang="ro-RO" sz="2000" dirty="0"/>
              <a:t> amenajat pentru prepararea hranei, pentru depozitarea </a:t>
            </a:r>
            <a:r>
              <a:rPr lang="ro-RO" sz="2000" dirty="0" err="1"/>
              <a:t>parţială</a:t>
            </a:r>
            <a:r>
              <a:rPr lang="ro-RO" sz="2000" dirty="0"/>
              <a:t> a materiilor prime </a:t>
            </a:r>
            <a:r>
              <a:rPr lang="ro-RO" sz="2000" dirty="0" err="1"/>
              <a:t>şi</a:t>
            </a:r>
            <a:r>
              <a:rPr lang="ro-RO" sz="2000" dirty="0"/>
              <a:t>, eventual, pentru servirea mesei. </a:t>
            </a:r>
            <a:endParaRPr lang="ro-RO" sz="800" dirty="0"/>
          </a:p>
          <a:p>
            <a:pPr indent="447675" algn="just" eaLnBrk="1" hangingPunct="1">
              <a:lnSpc>
                <a:spcPct val="80000"/>
              </a:lnSpc>
            </a:pPr>
            <a:r>
              <a:rPr lang="ro-RO" sz="2000" b="1" dirty="0"/>
              <a:t>Dotări:</a:t>
            </a:r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/>
              <a:t>vase, ustensile, dispozitive, aparatele electrocasnice, vesela, pahare, tacâmuri;</a:t>
            </a:r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 err="1"/>
              <a:t>reţele</a:t>
            </a:r>
            <a:r>
              <a:rPr lang="ro-RO" sz="2000" dirty="0"/>
              <a:t> de utilități: apă, electricitate, gaze naturale, canalizare și o bună aerisire;</a:t>
            </a:r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/>
              <a:t>mobilier de bucătărie;</a:t>
            </a:r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/>
              <a:t>în amenajarea spaţiului să se ţină seama de spaţiul de pregătire propriu-zis, de depozitare </a:t>
            </a:r>
            <a:r>
              <a:rPr lang="ro-RO" sz="2000" dirty="0" err="1"/>
              <a:t>şi</a:t>
            </a:r>
            <a:r>
              <a:rPr lang="ro-RO" sz="2000" dirty="0"/>
              <a:t>, de multe ori, de servire a mesei.</a:t>
            </a:r>
            <a:endParaRPr lang="ro-RO" sz="2000" b="1" dirty="0"/>
          </a:p>
          <a:p>
            <a:pPr indent="447675" algn="just" eaLnBrk="1" hangingPunct="1">
              <a:lnSpc>
                <a:spcPct val="80000"/>
              </a:lnSpc>
            </a:pPr>
            <a:endParaRPr lang="ro-RO" sz="800" b="1" dirty="0"/>
          </a:p>
        </p:txBody>
      </p:sp>
      <p:pic>
        <p:nvPicPr>
          <p:cNvPr id="4" name="Picture 15" descr="vase.jpg">
            <a:extLst>
              <a:ext uri="{FF2B5EF4-FFF2-40B4-BE49-F238E27FC236}">
                <a16:creationId xmlns:a16="http://schemas.microsoft.com/office/drawing/2014/main" id="{087E7BFA-FAFE-4607-A1DC-7106FEBFD8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210" y="3719562"/>
            <a:ext cx="3733800" cy="2489200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ED596447-02CC-45BE-B1CC-FD3FB3FE3161}"/>
              </a:ext>
            </a:extLst>
          </p:cNvPr>
          <p:cNvSpPr/>
          <p:nvPr/>
        </p:nvSpPr>
        <p:spPr>
          <a:xfrm>
            <a:off x="391888" y="3810000"/>
            <a:ext cx="4326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eaLnBrk="1" hangingPunct="1">
              <a:lnSpc>
                <a:spcPct val="80000"/>
              </a:lnSpc>
            </a:pPr>
            <a:r>
              <a:rPr lang="ro-RO" sz="2000" b="1" dirty="0"/>
              <a:t>Vasele</a:t>
            </a: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o-RO" sz="2000" dirty="0"/>
              <a:t>recipiente în care se prepară mâncarea: din tablă emailată, inox, sticlă termoizolantă, ceramică;</a:t>
            </a:r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/>
              <a:t>sunt preferate cele din inox pentru că sunt rezistente, </a:t>
            </a:r>
            <a:r>
              <a:rPr lang="ro-RO" sz="2000" dirty="0" err="1"/>
              <a:t>uşor</a:t>
            </a:r>
            <a:r>
              <a:rPr lang="ro-RO" sz="2000" dirty="0"/>
              <a:t> de </a:t>
            </a:r>
            <a:r>
              <a:rPr lang="ro-RO" sz="2000" dirty="0" err="1"/>
              <a:t>întreţinut</a:t>
            </a:r>
            <a:r>
              <a:rPr lang="ro-RO" sz="2000" dirty="0"/>
              <a:t> </a:t>
            </a:r>
            <a:r>
              <a:rPr lang="ro-RO" sz="2000" dirty="0" err="1"/>
              <a:t>şi</a:t>
            </a:r>
            <a:r>
              <a:rPr lang="ro-RO" sz="2000" dirty="0"/>
              <a:t> nu modifică calitatea alimentelor.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23038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 eaLnBrk="1" hangingPunct="1">
              <a:lnSpc>
                <a:spcPct val="80000"/>
              </a:lnSpc>
              <a:buFontTx/>
              <a:buNone/>
            </a:pPr>
            <a:r>
              <a:rPr lang="ro-RO" sz="2000" b="1" dirty="0"/>
              <a:t>Dispozitive:</a:t>
            </a:r>
            <a:endParaRPr lang="ro-RO" sz="2000" dirty="0"/>
          </a:p>
          <a:p>
            <a:pPr indent="538163" algn="just" eaLnBrk="1" hangingPunct="1">
              <a:lnSpc>
                <a:spcPct val="80000"/>
              </a:lnSpc>
            </a:pPr>
            <a:r>
              <a:rPr lang="ro-RO" sz="2000" dirty="0">
                <a:sym typeface="Symbol"/>
              </a:rPr>
              <a:t> </a:t>
            </a:r>
            <a:r>
              <a:rPr lang="ro-RO" sz="2000" dirty="0"/>
              <a:t>se folosesc pentru executarea mai rapidă şi mai uşoară a unor activităţi;</a:t>
            </a:r>
          </a:p>
          <a:p>
            <a:pPr indent="538163" algn="just" eaLnBrk="1" hangingPunct="1">
              <a:lnSpc>
                <a:spcPct val="80000"/>
              </a:lnSpc>
            </a:pPr>
            <a:r>
              <a:rPr lang="ro-RO" sz="2000" dirty="0">
                <a:sym typeface="Symbol"/>
              </a:rPr>
              <a:t> </a:t>
            </a:r>
            <a:r>
              <a:rPr lang="ro-RO" sz="2000" dirty="0"/>
              <a:t>pot fi: dispozitiv pentru tăiat ceapă sau usturoi, pentru curăţat cartofi, pentru </a:t>
            </a:r>
            <a:r>
              <a:rPr lang="ro-RO" sz="2000" dirty="0">
                <a:sym typeface="Symbol"/>
              </a:rPr>
              <a:t> </a:t>
            </a:r>
            <a:r>
              <a:rPr lang="ro-RO" sz="2000" dirty="0"/>
              <a:t>scos dopuri, pentru desfacerea cutiilor de conservă etc.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0F72FA8-BB8C-4CFF-92A9-FDC51C70E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498" y="4049917"/>
            <a:ext cx="1593229" cy="147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67D9EF3-3D18-4EAC-9F91-F116943A0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220100"/>
            <a:ext cx="2219702" cy="163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72D1CAF-9E00-4D1A-99FC-9F59BBD5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571" y="4419599"/>
            <a:ext cx="1824739" cy="147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BCEC98DF-6E80-4AB0-8292-9ED62684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9384" y="4838235"/>
            <a:ext cx="1711020" cy="13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BDBF5816-8E9F-41E5-BAE0-6F0AA2F58D1E}"/>
              </a:ext>
            </a:extLst>
          </p:cNvPr>
          <p:cNvSpPr/>
          <p:nvPr/>
        </p:nvSpPr>
        <p:spPr>
          <a:xfrm>
            <a:off x="380999" y="2991928"/>
            <a:ext cx="8561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eaLnBrk="1" hangingPunct="1">
              <a:lnSpc>
                <a:spcPct val="80000"/>
              </a:lnSpc>
            </a:pPr>
            <a:r>
              <a:rPr lang="ro-RO" sz="2000" b="1" dirty="0"/>
              <a:t>Ustensilele</a:t>
            </a:r>
            <a:endParaRPr lang="ro-RO" sz="2000" dirty="0"/>
          </a:p>
          <a:p>
            <a:pPr indent="447675" algn="just" eaLnBrk="1" hangingPunct="1">
              <a:lnSpc>
                <a:spcPct val="80000"/>
              </a:lnSpc>
            </a:pPr>
            <a:r>
              <a:rPr lang="ro-RO" sz="2000" dirty="0">
                <a:sym typeface="Symbol"/>
              </a:rPr>
              <a:t> </a:t>
            </a:r>
            <a:r>
              <a:rPr lang="ro-RO" sz="2000" dirty="0"/>
              <a:t>sunt obiecte folosite la prepararea </a:t>
            </a:r>
            <a:r>
              <a:rPr lang="ro-RO" sz="2000" dirty="0" err="1"/>
              <a:t>alimantelor</a:t>
            </a:r>
            <a:r>
              <a:rPr lang="ro-RO" sz="2000" dirty="0"/>
              <a:t>;</a:t>
            </a:r>
          </a:p>
          <a:p>
            <a:pPr indent="447675" algn="just" eaLnBrk="1" hangingPunct="1">
              <a:lnSpc>
                <a:spcPct val="80000"/>
              </a:lnSpc>
            </a:pPr>
            <a:r>
              <a:rPr lang="ro-RO" sz="2000" dirty="0">
                <a:sym typeface="Symbol"/>
              </a:rPr>
              <a:t> </a:t>
            </a:r>
            <a:r>
              <a:rPr lang="ro-RO" sz="2000" dirty="0"/>
              <a:t>strecurătoarea, spumieră, palete pentru pregătirea piureului, răzătoare, trusa formată din polonic, telul, </a:t>
            </a:r>
            <a:r>
              <a:rPr lang="ro-RO" sz="2000" dirty="0" err="1"/>
              <a:t>planşeta</a:t>
            </a:r>
            <a:r>
              <a:rPr lang="ro-RO" sz="2000" dirty="0"/>
              <a:t>, tocătorul etc.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59EE6F0-5245-416F-A965-DAC89A4E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62472"/>
            <a:ext cx="167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B0FE265-BED4-4866-B835-0C95D1CA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534407"/>
            <a:ext cx="2434633" cy="233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57200"/>
            <a:ext cx="8382000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endParaRPr lang="ro-RO" sz="2000" b="1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/>
              <a:t>Aparatele</a:t>
            </a:r>
            <a:r>
              <a:rPr lang="en-US" sz="2000" b="1" dirty="0"/>
              <a:t>:</a:t>
            </a:r>
            <a:r>
              <a:rPr lang="en-US" sz="2000" dirty="0"/>
              <a:t> se </a:t>
            </a:r>
            <a:r>
              <a:rPr lang="en-US" sz="2000" dirty="0" err="1"/>
              <a:t>folosesc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:</a:t>
            </a:r>
            <a:endParaRPr lang="ro-RO" sz="2000" dirty="0"/>
          </a:p>
          <a:p>
            <a:pPr marL="457200" indent="-457200" algn="just" eaLnBrk="1" hangingPunct="1">
              <a:lnSpc>
                <a:spcPct val="80000"/>
              </a:lnSpc>
              <a:buFontTx/>
              <a:buAutoNum type="alphaUcPeriod"/>
            </a:pPr>
            <a:r>
              <a:rPr lang="en-US" sz="2000" b="1" dirty="0" err="1"/>
              <a:t>prelucrarea</a:t>
            </a:r>
            <a:r>
              <a:rPr lang="en-US" sz="2000" b="1" dirty="0"/>
              <a:t> </a:t>
            </a:r>
            <a:r>
              <a:rPr lang="en-US" sz="2000" b="1" dirty="0" err="1"/>
              <a:t>alimentelor</a:t>
            </a:r>
            <a:endParaRPr lang="ro-RO" sz="2000" b="1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sz="2000" dirty="0" err="1"/>
              <a:t>maşina</a:t>
            </a:r>
            <a:r>
              <a:rPr lang="en-US" sz="2000" dirty="0"/>
              <a:t> de </a:t>
            </a:r>
            <a:r>
              <a:rPr lang="en-US" sz="2000" dirty="0" err="1"/>
              <a:t>tocat</a:t>
            </a:r>
            <a:r>
              <a:rPr lang="en-US" sz="2000" dirty="0"/>
              <a:t> carne;</a:t>
            </a:r>
            <a:endParaRPr lang="ro-RO" sz="2000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sz="2000" dirty="0" err="1"/>
              <a:t>râşniţa</a:t>
            </a:r>
            <a:r>
              <a:rPr lang="en-US" sz="2000" dirty="0"/>
              <a:t>;</a:t>
            </a:r>
            <a:endParaRPr lang="ro-RO" sz="2000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sz="2000" dirty="0" err="1"/>
              <a:t>robotul</a:t>
            </a:r>
            <a:r>
              <a:rPr lang="en-US" sz="2000" dirty="0"/>
              <a:t> de </a:t>
            </a:r>
            <a:r>
              <a:rPr lang="en-US" sz="2000" dirty="0" err="1"/>
              <a:t>bucătărie</a:t>
            </a:r>
            <a:r>
              <a:rPr lang="en-US" sz="2000" dirty="0"/>
              <a:t>;</a:t>
            </a:r>
            <a:endParaRPr lang="ro-RO" sz="2000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sz="2000" dirty="0" err="1"/>
              <a:t>mixerul</a:t>
            </a:r>
            <a:r>
              <a:rPr lang="en-US" sz="2000" dirty="0"/>
              <a:t>;</a:t>
            </a:r>
            <a:endParaRPr lang="ro-RO" sz="2000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sz="2000" dirty="0" err="1"/>
              <a:t>storcătorul</a:t>
            </a:r>
            <a:r>
              <a:rPr lang="en-US" sz="2000" dirty="0"/>
              <a:t> de </a:t>
            </a:r>
            <a:r>
              <a:rPr lang="en-US" sz="2000" dirty="0" err="1"/>
              <a:t>fructe</a:t>
            </a:r>
            <a:r>
              <a:rPr lang="ro-RO" sz="2000" dirty="0"/>
              <a:t> etc.</a:t>
            </a:r>
          </a:p>
          <a:p>
            <a:pPr algn="just" eaLnBrk="1" hangingPunct="1">
              <a:lnSpc>
                <a:spcPct val="80000"/>
              </a:lnSpc>
            </a:pPr>
            <a:endParaRPr lang="ro-RO" sz="2000" b="1" dirty="0"/>
          </a:p>
          <a:p>
            <a:pPr algn="just" eaLnBrk="1" hangingPunct="1">
              <a:lnSpc>
                <a:spcPct val="80000"/>
              </a:lnSpc>
            </a:pPr>
            <a:endParaRPr lang="ro-RO" sz="2000" b="1" dirty="0"/>
          </a:p>
          <a:p>
            <a:pPr algn="just" eaLnBrk="1" hangingPunct="1">
              <a:lnSpc>
                <a:spcPct val="80000"/>
              </a:lnSpc>
            </a:pPr>
            <a:r>
              <a:rPr lang="it-IT" sz="2000" b="1" dirty="0"/>
              <a:t>B. pentru păstrarea şi conservarea alimentelor</a:t>
            </a:r>
            <a:endParaRPr lang="ro-RO" sz="2000" b="1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it-IT" sz="2000" dirty="0"/>
              <a:t>frigiderul;</a:t>
            </a:r>
            <a:endParaRPr lang="ro-RO" sz="2000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it-IT" sz="2000" dirty="0"/>
              <a:t>congelatorul;</a:t>
            </a:r>
            <a:endParaRPr lang="ro-RO" sz="2000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it-IT" sz="2000" dirty="0"/>
              <a:t>combina frigorifică</a:t>
            </a:r>
            <a:r>
              <a:rPr lang="ro-RO" sz="2000" dirty="0"/>
              <a:t> etc.</a:t>
            </a:r>
          </a:p>
          <a:p>
            <a:pPr algn="just" eaLnBrk="1" hangingPunct="1">
              <a:lnSpc>
                <a:spcPct val="80000"/>
              </a:lnSpc>
            </a:pPr>
            <a:endParaRPr lang="ro-RO" sz="2000" b="1" dirty="0"/>
          </a:p>
          <a:p>
            <a:pPr algn="just" eaLnBrk="1" hangingPunct="1">
              <a:lnSpc>
                <a:spcPct val="80000"/>
              </a:lnSpc>
            </a:pPr>
            <a:endParaRPr lang="ro-RO" sz="2000" b="1" dirty="0"/>
          </a:p>
          <a:p>
            <a:pPr algn="just" eaLnBrk="1" hangingPunct="1">
              <a:lnSpc>
                <a:spcPct val="80000"/>
              </a:lnSpc>
            </a:pPr>
            <a:endParaRPr lang="ro-RO" sz="2000" b="1" dirty="0"/>
          </a:p>
          <a:p>
            <a:pPr algn="just" eaLnBrk="1" hangingPunct="1">
              <a:lnSpc>
                <a:spcPct val="80000"/>
              </a:lnSpc>
            </a:pPr>
            <a:endParaRPr lang="ro-RO" sz="2000" b="1" dirty="0"/>
          </a:p>
          <a:p>
            <a:pPr algn="just" eaLnBrk="1" hangingPunct="1">
              <a:lnSpc>
                <a:spcPct val="80000"/>
              </a:lnSpc>
            </a:pPr>
            <a:endParaRPr lang="ro-RO" sz="2000" b="1" dirty="0"/>
          </a:p>
          <a:p>
            <a:pPr algn="just" eaLnBrk="1" hangingPunct="1">
              <a:lnSpc>
                <a:spcPct val="80000"/>
              </a:lnSpc>
            </a:pPr>
            <a:r>
              <a:rPr lang="it-IT" sz="2000" b="1" dirty="0"/>
              <a:t>C. pentru pregătirea termică</a:t>
            </a:r>
            <a:endParaRPr lang="ro-RO" sz="2000" b="1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it-IT" sz="2000" dirty="0"/>
              <a:t>aragazul;</a:t>
            </a:r>
            <a:endParaRPr lang="ro-RO" sz="2000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it-IT" sz="2000" dirty="0"/>
              <a:t>rotisorul;</a:t>
            </a:r>
            <a:endParaRPr lang="ro-RO" sz="2000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it-IT" sz="2000" dirty="0"/>
              <a:t>cuptorul cu microunde;</a:t>
            </a:r>
            <a:endParaRPr lang="ro-RO" sz="2000" dirty="0"/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it-IT" sz="2000" dirty="0"/>
              <a:t>aparatul de prăjit</a:t>
            </a:r>
            <a:r>
              <a:rPr lang="ro-RO" sz="2000" dirty="0"/>
              <a:t> etc.</a:t>
            </a:r>
            <a:endParaRPr lang="en-US" sz="2000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F4706F52-14F5-4604-B7C6-8B340B17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970" y="762000"/>
            <a:ext cx="1308830" cy="166470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5BDDBF7B-87CF-41CE-AACA-6FCAC130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895" y="761999"/>
            <a:ext cx="1251492" cy="1664706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8CCC5322-3087-440A-9766-407F5EF0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3387" y="752194"/>
            <a:ext cx="1160913" cy="1664706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F4D54792-0909-4F70-8E77-AE9D63B4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9614" y="752194"/>
            <a:ext cx="1216177" cy="1664706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6DB4E87-410A-4A15-92B3-BD8941994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9809" t="3782" r="9809" b="5620"/>
          <a:stretch/>
        </p:blipFill>
        <p:spPr bwMode="auto">
          <a:xfrm>
            <a:off x="4419599" y="3200400"/>
            <a:ext cx="1676401" cy="16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DFC26ACE-AC09-49A1-A5D1-DB58940C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244" y="3200400"/>
            <a:ext cx="1620512" cy="16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6BFACEA1-BC55-4B73-A6DE-7CC4D856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5230" y="5059335"/>
            <a:ext cx="1096072" cy="14551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343FE02A-DCF6-4A5B-8413-4561DEDD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4470" y="5059335"/>
            <a:ext cx="1233081" cy="1466011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98D427CF-FB40-4696-8C7D-B81E5255F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t="8085" b="13929"/>
          <a:stretch/>
        </p:blipFill>
        <p:spPr bwMode="auto">
          <a:xfrm>
            <a:off x="6288653" y="5059335"/>
            <a:ext cx="1507099" cy="147769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664A5E45-9F02-49F8-8937-383DF80FE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/>
          <a:srcRect l="6311" t="8955" r="8422" b="10130"/>
          <a:stretch/>
        </p:blipFill>
        <p:spPr bwMode="auto">
          <a:xfrm>
            <a:off x="7795752" y="5059335"/>
            <a:ext cx="1233081" cy="147769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85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 descr="Imagini pentru vesela bucătă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"/>
            <a:ext cx="4267200" cy="2895600"/>
          </a:xfrm>
          <a:prstGeom prst="rect">
            <a:avLst/>
          </a:prstGeom>
          <a:noFill/>
        </p:spPr>
      </p:pic>
      <p:pic>
        <p:nvPicPr>
          <p:cNvPr id="22" name="Picture 21" descr="tip pah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151" y="3920430"/>
            <a:ext cx="4267200" cy="2733675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8B8688B2-6E9B-4F45-B392-E5C911047A02}"/>
              </a:ext>
            </a:extLst>
          </p:cNvPr>
          <p:cNvSpPr/>
          <p:nvPr/>
        </p:nvSpPr>
        <p:spPr>
          <a:xfrm>
            <a:off x="152400" y="304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b="1" dirty="0"/>
              <a:t>Vesela: </a:t>
            </a:r>
            <a:r>
              <a:rPr lang="ro-RO" sz="2000" dirty="0"/>
              <a:t>totalitatea vaselor folosite la servirea mesei;</a:t>
            </a:r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/>
              <a:t>pot fi din </a:t>
            </a:r>
            <a:r>
              <a:rPr lang="ro-RO" sz="2000" dirty="0" err="1"/>
              <a:t>porţelan</a:t>
            </a:r>
            <a:r>
              <a:rPr lang="ro-RO" sz="2000" dirty="0"/>
              <a:t>, ceramică, cristal, inox;</a:t>
            </a:r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/>
              <a:t>serviciul de masă este format din: </a:t>
            </a:r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/>
              <a:t>seturi de câte </a:t>
            </a:r>
            <a:r>
              <a:rPr lang="ro-RO" sz="2000" dirty="0" err="1"/>
              <a:t>şase</a:t>
            </a:r>
            <a:r>
              <a:rPr lang="ro-RO" sz="2000" dirty="0"/>
              <a:t> sau douăsprezece piese;</a:t>
            </a:r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/>
              <a:t>farfurii: mare întinsă, mare adâncă, mică întinsă, farfurioară pentru unt, </a:t>
            </a:r>
            <a:r>
              <a:rPr lang="ro-RO" sz="2000" dirty="0" err="1"/>
              <a:t>ceaşcă</a:t>
            </a:r>
            <a:r>
              <a:rPr lang="ro-RO" sz="2000" dirty="0"/>
              <a:t> cu farfurioară suport;</a:t>
            </a:r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/>
              <a:t>platouri, castron pentru salată, supieră, </a:t>
            </a:r>
            <a:r>
              <a:rPr lang="ro-RO" sz="2000" dirty="0" err="1"/>
              <a:t>castronaşe</a:t>
            </a:r>
            <a:r>
              <a:rPr lang="ro-RO" sz="2000" dirty="0"/>
              <a:t> sau boluri;</a:t>
            </a:r>
          </a:p>
          <a:p>
            <a:pPr marL="342900" indent="-342900" algn="just" eaLnBrk="1" hangingPunct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ro-RO" sz="2000" dirty="0" err="1"/>
              <a:t>solniţe</a:t>
            </a:r>
            <a:r>
              <a:rPr lang="ro-RO" sz="2000" dirty="0"/>
              <a:t>, </a:t>
            </a:r>
            <a:r>
              <a:rPr lang="ro-RO" sz="2000" dirty="0" err="1"/>
              <a:t>coşuleţe</a:t>
            </a:r>
            <a:r>
              <a:rPr lang="ro-RO" sz="2000" dirty="0"/>
              <a:t> pentru pâine, fructiere etc.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F3DAE476-80C5-46CD-A0FA-4001E14DDD10}"/>
              </a:ext>
            </a:extLst>
          </p:cNvPr>
          <p:cNvSpPr/>
          <p:nvPr/>
        </p:nvSpPr>
        <p:spPr>
          <a:xfrm>
            <a:off x="4603102" y="3220616"/>
            <a:ext cx="43884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sz="2000" b="1" dirty="0"/>
              <a:t>Paharele:</a:t>
            </a:r>
            <a:endParaRPr lang="en-US" sz="2000" dirty="0"/>
          </a:p>
          <a:p>
            <a:pPr algn="just" eaLnBrk="1" hangingPunct="1">
              <a:lnSpc>
                <a:spcPct val="80000"/>
              </a:lnSpc>
            </a:pPr>
            <a:r>
              <a:rPr lang="it-IT" sz="2000" dirty="0">
                <a:sym typeface="Symbol"/>
              </a:rPr>
              <a:t></a:t>
            </a:r>
            <a:r>
              <a:rPr lang="ro-RO" sz="2000" dirty="0">
                <a:sym typeface="Symbol"/>
              </a:rPr>
              <a:t> </a:t>
            </a:r>
            <a:r>
              <a:rPr lang="it-IT" sz="2000" dirty="0"/>
              <a:t>sunt folosite la servirea băuturilor şi de aceea au forme şi dimensiuni diferite;</a:t>
            </a:r>
            <a:endParaRPr lang="en-US" sz="2000" dirty="0"/>
          </a:p>
          <a:p>
            <a:pPr algn="just" eaLnBrk="1" hangingPunct="1">
              <a:lnSpc>
                <a:spcPct val="80000"/>
              </a:lnSpc>
            </a:pPr>
            <a:r>
              <a:rPr lang="it-IT" sz="2000" dirty="0">
                <a:sym typeface="Symbol"/>
              </a:rPr>
              <a:t> </a:t>
            </a:r>
            <a:r>
              <a:rPr lang="it-IT" sz="2000" dirty="0"/>
              <a:t>pot fi din: sticlă, cristal, semicristal;</a:t>
            </a:r>
            <a:endParaRPr lang="en-US" sz="2000" dirty="0"/>
          </a:p>
          <a:p>
            <a:pPr algn="just" eaLnBrk="1" hangingPunct="1">
              <a:lnSpc>
                <a:spcPct val="80000"/>
              </a:lnSpc>
              <a:buFont typeface="Symbol"/>
              <a:buChar char="·"/>
            </a:pPr>
            <a:r>
              <a:rPr lang="ro-RO" sz="2000" dirty="0"/>
              <a:t> </a:t>
            </a:r>
            <a:r>
              <a:rPr lang="en-US" sz="2000" dirty="0"/>
              <a:t>pot fi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apă</a:t>
            </a:r>
            <a:r>
              <a:rPr lang="en-US" sz="2000" dirty="0"/>
              <a:t>, vin, </a:t>
            </a:r>
            <a:r>
              <a:rPr lang="en-US" sz="2000" dirty="0" err="1"/>
              <a:t>şampanie</a:t>
            </a:r>
            <a:r>
              <a:rPr lang="en-US" sz="2000" dirty="0"/>
              <a:t>, gin, whisky</a:t>
            </a:r>
            <a:r>
              <a:rPr lang="ro-RO" sz="2000" dirty="0"/>
              <a:t> etc.</a:t>
            </a:r>
          </a:p>
        </p:txBody>
      </p:sp>
      <p:pic>
        <p:nvPicPr>
          <p:cNvPr id="10" name="Picture 2" descr="https://cdn.clovis.ro/wp-content/uploads/2018/02/28080658/Set-pahare-cristal-300x191.jpg">
            <a:extLst>
              <a:ext uri="{FF2B5EF4-FFF2-40B4-BE49-F238E27FC236}">
                <a16:creationId xmlns:a16="http://schemas.microsoft.com/office/drawing/2014/main" id="{C56DE431-6121-4CFD-B1D8-FFD8F5F47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29493"/>
          <a:stretch/>
        </p:blipFill>
        <p:spPr bwMode="auto">
          <a:xfrm>
            <a:off x="5219700" y="5052049"/>
            <a:ext cx="3276600" cy="1470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12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Imagini pentru tipuri de tacâmurie bucătărie">
            <a:extLst>
              <a:ext uri="{FF2B5EF4-FFF2-40B4-BE49-F238E27FC236}">
                <a16:creationId xmlns:a16="http://schemas.microsoft.com/office/drawing/2014/main" id="{2C4A9CBC-CC23-44E3-8B7B-DD569EEB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401" y="3200400"/>
            <a:ext cx="3352800" cy="2858236"/>
          </a:xfrm>
          <a:prstGeom prst="rect">
            <a:avLst/>
          </a:prstGeom>
          <a:noFill/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2FE89112-FEB0-447D-9D50-DCA8645694E9}"/>
              </a:ext>
            </a:extLst>
          </p:cNvPr>
          <p:cNvSpPr/>
          <p:nvPr/>
        </p:nvSpPr>
        <p:spPr>
          <a:xfrm>
            <a:off x="533399" y="661921"/>
            <a:ext cx="8077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 eaLnBrk="1" hangingPunct="1">
              <a:lnSpc>
                <a:spcPct val="80000"/>
              </a:lnSpc>
              <a:buFontTx/>
              <a:buNone/>
            </a:pPr>
            <a:r>
              <a:rPr lang="ro-RO" sz="2000" b="1" dirty="0"/>
              <a:t>Tacâmurile:</a:t>
            </a:r>
            <a:endParaRPr lang="ro-RO" sz="2000" dirty="0"/>
          </a:p>
          <a:p>
            <a:pPr indent="538163" algn="just" eaLnBrk="1" hangingPunct="1">
              <a:lnSpc>
                <a:spcPct val="80000"/>
              </a:lnSpc>
            </a:pPr>
            <a:r>
              <a:rPr lang="ro-RO" sz="2000" dirty="0">
                <a:sym typeface="Symbol"/>
              </a:rPr>
              <a:t> </a:t>
            </a:r>
            <a:r>
              <a:rPr lang="ro-RO" sz="2000" dirty="0"/>
              <a:t>se aleg în </a:t>
            </a:r>
            <a:r>
              <a:rPr lang="ro-RO" sz="2000" dirty="0" err="1"/>
              <a:t>funcţie</a:t>
            </a:r>
            <a:r>
              <a:rPr lang="ro-RO" sz="2000" dirty="0"/>
              <a:t> de calitatea farfuriilor </a:t>
            </a:r>
            <a:r>
              <a:rPr lang="ro-RO" sz="2000" dirty="0" err="1"/>
              <a:t>şi</a:t>
            </a:r>
            <a:r>
              <a:rPr lang="ro-RO" sz="2000" dirty="0"/>
              <a:t> a paharelor;</a:t>
            </a:r>
          </a:p>
          <a:p>
            <a:pPr indent="538163" algn="just" eaLnBrk="1" hangingPunct="1">
              <a:lnSpc>
                <a:spcPct val="80000"/>
              </a:lnSpc>
            </a:pPr>
            <a:r>
              <a:rPr lang="ro-RO" sz="2000" dirty="0">
                <a:sym typeface="Symbol"/>
              </a:rPr>
              <a:t> </a:t>
            </a:r>
            <a:r>
              <a:rPr lang="ro-RO" sz="2000" dirty="0"/>
              <a:t>pot fi din inox sau argint;</a:t>
            </a:r>
          </a:p>
          <a:p>
            <a:pPr indent="538163" algn="just" eaLnBrk="1" hangingPunct="1">
              <a:lnSpc>
                <a:spcPct val="80000"/>
              </a:lnSpc>
            </a:pPr>
            <a:r>
              <a:rPr lang="ro-RO" sz="2000" dirty="0">
                <a:sym typeface="Symbol"/>
              </a:rPr>
              <a:t> </a:t>
            </a:r>
            <a:r>
              <a:rPr lang="ro-RO" sz="2000" dirty="0"/>
              <a:t>un set este format din câte </a:t>
            </a:r>
            <a:r>
              <a:rPr lang="ro-RO" sz="2000" dirty="0" err="1"/>
              <a:t>şase</a:t>
            </a:r>
            <a:r>
              <a:rPr lang="ro-RO" sz="2000" dirty="0"/>
              <a:t> piese linguri, </a:t>
            </a:r>
            <a:r>
              <a:rPr lang="ro-RO" sz="2000" dirty="0" err="1"/>
              <a:t>furculiţe</a:t>
            </a:r>
            <a:r>
              <a:rPr lang="ro-RO" sz="2000" dirty="0"/>
              <a:t>, </a:t>
            </a:r>
            <a:r>
              <a:rPr lang="ro-RO" sz="2000" dirty="0" err="1"/>
              <a:t>cuţite</a:t>
            </a:r>
            <a:r>
              <a:rPr lang="ro-RO" sz="2000" dirty="0"/>
              <a:t>, </a:t>
            </a:r>
            <a:r>
              <a:rPr lang="ro-RO" sz="2000" dirty="0" err="1"/>
              <a:t>linguriţe</a:t>
            </a:r>
            <a:r>
              <a:rPr lang="ro-RO" sz="2000" dirty="0"/>
              <a:t>);</a:t>
            </a:r>
          </a:p>
          <a:p>
            <a:pPr indent="538163" algn="just" eaLnBrk="1" hangingPunct="1">
              <a:lnSpc>
                <a:spcPct val="80000"/>
              </a:lnSpc>
            </a:pPr>
            <a:r>
              <a:rPr lang="ro-RO" sz="2000" dirty="0">
                <a:sym typeface="Symbol"/>
              </a:rPr>
              <a:t> </a:t>
            </a:r>
            <a:r>
              <a:rPr lang="ro-RO" sz="2000" dirty="0"/>
              <a:t>se mai pot adăuga </a:t>
            </a:r>
            <a:r>
              <a:rPr lang="ro-RO" sz="2000" dirty="0" err="1"/>
              <a:t>furculiţe</a:t>
            </a:r>
            <a:r>
              <a:rPr lang="ro-RO" sz="2000" dirty="0"/>
              <a:t> pentru salate, </a:t>
            </a:r>
            <a:r>
              <a:rPr lang="ro-RO" sz="2000" dirty="0" err="1"/>
              <a:t>cuţite</a:t>
            </a:r>
            <a:r>
              <a:rPr lang="ro-RO" sz="2000" dirty="0"/>
              <a:t> pentru prăjituri, </a:t>
            </a:r>
            <a:r>
              <a:rPr lang="ro-RO" sz="2000" dirty="0" err="1"/>
              <a:t>furculiţe</a:t>
            </a:r>
            <a:r>
              <a:rPr lang="ro-RO" sz="2000" dirty="0"/>
              <a:t> </a:t>
            </a:r>
            <a:r>
              <a:rPr lang="ro-RO" sz="2000" dirty="0" err="1"/>
              <a:t>şi</a:t>
            </a:r>
            <a:r>
              <a:rPr lang="ro-RO" sz="2000" dirty="0"/>
              <a:t> </a:t>
            </a:r>
            <a:r>
              <a:rPr lang="ro-RO" sz="2000" dirty="0" err="1"/>
              <a:t>cuţitaşe</a:t>
            </a:r>
            <a:r>
              <a:rPr lang="ro-RO" sz="2000" dirty="0"/>
              <a:t> pentru aperitive;</a:t>
            </a:r>
          </a:p>
          <a:p>
            <a:pPr indent="538163" algn="just" eaLnBrk="1" hangingPunct="1">
              <a:lnSpc>
                <a:spcPct val="80000"/>
              </a:lnSpc>
            </a:pPr>
            <a:r>
              <a:rPr lang="ro-RO" sz="2000" dirty="0">
                <a:sym typeface="Symbol"/>
              </a:rPr>
              <a:t> </a:t>
            </a:r>
            <a:r>
              <a:rPr lang="ro-RO" sz="2000" dirty="0"/>
              <a:t>pot fi și tacâmuri de unică </a:t>
            </a:r>
            <a:r>
              <a:rPr lang="ro-RO" sz="2000" dirty="0" err="1"/>
              <a:t>folosinţă</a:t>
            </a:r>
            <a:r>
              <a:rPr lang="ro-RO" sz="2000" dirty="0"/>
              <a:t> care se fac din material plastic etc.</a:t>
            </a:r>
          </a:p>
        </p:txBody>
      </p:sp>
      <p:pic>
        <p:nvPicPr>
          <p:cNvPr id="5" name="Picture 19" descr="Imagini pentru vesela bucătărie">
            <a:extLst>
              <a:ext uri="{FF2B5EF4-FFF2-40B4-BE49-F238E27FC236}">
                <a16:creationId xmlns:a16="http://schemas.microsoft.com/office/drawing/2014/main" id="{CF56F1AE-2718-49BC-B194-5A83C6EA6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399"/>
            <a:ext cx="3810000" cy="2858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95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42ABA95F-26F9-4F5A-B5EF-16C8BF4EF531}"/>
              </a:ext>
            </a:extLst>
          </p:cNvPr>
          <p:cNvSpPr/>
          <p:nvPr/>
        </p:nvSpPr>
        <p:spPr>
          <a:xfrm>
            <a:off x="304800" y="609600"/>
            <a:ext cx="8534400" cy="2362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o-RO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Factorii de confort din bucătărie </a:t>
            </a:r>
            <a:r>
              <a:rPr lang="ro-RO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 influențați de următoarele condiții:</a:t>
            </a:r>
          </a:p>
          <a:p>
            <a:pPr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asigurarea unui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spaţiu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suficient;</a:t>
            </a:r>
          </a:p>
          <a:p>
            <a:pPr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crearea unor circuite optime care să determine accesul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uşor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și să evite efectuarea unor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mişcări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de aplecare sau de rotire obositoare ale corpului; pentru aceasta, spălătorul de vase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aragazul, sunt amplasate lângă zona de pregătire a alimentelor;</a:t>
            </a:r>
          </a:p>
        </p:txBody>
      </p:sp>
      <p:pic>
        <p:nvPicPr>
          <p:cNvPr id="4" name="Picture 4" descr="https://manuale.edu.ro/manuale/Clasa%20a%20V-a/Educatie%20tehnologica%20si%20aplicatii%20practice/Litera/pagini/pagina59/img/pagina/figura5b.png">
            <a:extLst>
              <a:ext uri="{FF2B5EF4-FFF2-40B4-BE49-F238E27FC236}">
                <a16:creationId xmlns:a16="http://schemas.microsoft.com/office/drawing/2014/main" id="{7459C903-0713-44B9-96BD-19BD600D4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2749"/>
            <a:ext cx="5410200" cy="37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1D7D21A1-9C13-4B97-A78B-9128DFA52D0E}"/>
              </a:ext>
            </a:extLst>
          </p:cNvPr>
          <p:cNvSpPr/>
          <p:nvPr/>
        </p:nvSpPr>
        <p:spPr>
          <a:xfrm>
            <a:off x="457200" y="533400"/>
            <a:ext cx="8305800" cy="120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asigurarea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condiţiilor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igienico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-sanitare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crearea aspectului plăcut: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pereţii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se zugrăvesc cu var sau vopsea lavabilă, de culoare deschisă sau se acoperă cu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faianţă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; pentru pardoseală se folosesc gresie, mozaic turnat;</a:t>
            </a:r>
          </a:p>
        </p:txBody>
      </p:sp>
      <p:pic>
        <p:nvPicPr>
          <p:cNvPr id="4" name="Picture 2" descr="https://manuale.edu.ro/manuale/Clasa%20a%20V-a/Educatie%20tehnologica%20si%20aplicatii%20practice/Litera/pagini/pagina59/img/pagina/figura5a.png">
            <a:extLst>
              <a:ext uri="{FF2B5EF4-FFF2-40B4-BE49-F238E27FC236}">
                <a16:creationId xmlns:a16="http://schemas.microsoft.com/office/drawing/2014/main" id="{5E0B9FD2-B700-4B6F-9D8E-8FE1A606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63" y="1768950"/>
            <a:ext cx="6401874" cy="462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gider.jpg">
            <a:extLst>
              <a:ext uri="{FF2B5EF4-FFF2-40B4-BE49-F238E27FC236}">
                <a16:creationId xmlns:a16="http://schemas.microsoft.com/office/drawing/2014/main" id="{2400FE33-882B-46EB-AA35-52AB9F5375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514600"/>
            <a:ext cx="5943600" cy="3909992"/>
          </a:xfrm>
          <a:prstGeom prst="rect">
            <a:avLst/>
          </a:prstGeom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6FC19E93-2683-44AE-B2CB-7F270893FAA2}"/>
              </a:ext>
            </a:extLst>
          </p:cNvPr>
          <p:cNvSpPr/>
          <p:nvPr/>
        </p:nvSpPr>
        <p:spPr>
          <a:xfrm>
            <a:off x="495300" y="457200"/>
            <a:ext cx="8153400" cy="197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asigurarea de valori optime ale factorilor de mediu: temperatura aerului de 18–20°C;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ventilaţia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corespunzătoare (pentru a facilita evacuarea căldurii, a mirosului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a aburilor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rezultaţi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aragazul se amplasează aproape de fereastră); iluminatul preponderent natural sau artificial, obținut prin amplasarea unor lămpi, mai ales în zonele de lucru.</a:t>
            </a:r>
          </a:p>
        </p:txBody>
      </p:sp>
    </p:spTree>
    <p:extLst>
      <p:ext uri="{BB962C8B-B14F-4D97-AF65-F5344CB8AC3E}">
        <p14:creationId xmlns:p14="http://schemas.microsoft.com/office/powerpoint/2010/main" val="6504816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ă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1451</Words>
  <Application>Microsoft Office PowerPoint</Application>
  <PresentationFormat>Expunere pe ecran (4:3)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7" baseType="lpstr">
      <vt:lpstr>Arial</vt:lpstr>
      <vt:lpstr>Symbol</vt:lpstr>
      <vt:lpstr>Default Design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Demons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ADMIN</cp:lastModifiedBy>
  <cp:revision>81</cp:revision>
  <dcterms:created xsi:type="dcterms:W3CDTF">2008-12-05T18:41:09Z</dcterms:created>
  <dcterms:modified xsi:type="dcterms:W3CDTF">2020-05-07T10:39:58Z</dcterms:modified>
</cp:coreProperties>
</file>