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9" r:id="rId9"/>
    <p:sldId id="263" r:id="rId10"/>
    <p:sldId id="262" r:id="rId11"/>
    <p:sldId id="264" r:id="rId12"/>
    <p:sldId id="265" r:id="rId13"/>
    <p:sldId id="266" r:id="rId14"/>
    <p:sldId id="267" r:id="rId15"/>
    <p:sldId id="270" r:id="rId16"/>
    <p:sldId id="271" r:id="rId17"/>
  </p:sldIdLst>
  <p:sldSz cx="9144000" cy="5143500" type="screen16x9"/>
  <p:notesSz cx="6858000" cy="9144000"/>
  <p:embeddedFontLst>
    <p:embeddedFont>
      <p:font typeface="Lato" panose="020F0502020204030203" pitchFamily="34" charset="0"/>
      <p:regular r:id="rId19"/>
      <p:bold r:id="rId20"/>
    </p:embeddedFont>
    <p:embeddedFont>
      <p:font typeface="Montserrat" panose="02000505000000020004" pitchFamily="2" charset="0"/>
      <p:regular r:id="rId21"/>
      <p:bold r:id="rId22"/>
    </p:embeddedFont>
    <p:embeddedFont>
      <p:font typeface="Cambria Math" panose="02040503050406030204" pitchFamily="18" charset="0"/>
      <p:regular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82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65119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0124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1cd82b1bc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1cd82b1bc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0857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1cd82b1bc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1cd82b1bc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4467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1cd82b1bc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1cd82b1bc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521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1cd82b1bc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1cd82b1bc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7449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1cd82b1bc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1cd82b1bc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51395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1cd82b1bc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1cd82b1bc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21390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1cd82b1bc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1cd82b1bc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55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1cd82b1bc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1cd82b1bc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1180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1cd82b1bc_1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1cd82b1bc_1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0867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1cd82b1bc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1cd82b1bc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3504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1cd82b1bc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1cd82b1bc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9235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1cd82b1bc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1cd82b1bc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8137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1cd82b1bc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1cd82b1bc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01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1cd82b1bc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1cd82b1bc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0524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618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>
                <a:solidFill>
                  <a:srgbClr val="000000"/>
                </a:solidFill>
              </a:rPr>
              <a:t>ARBORI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7280" y="122813"/>
            <a:ext cx="79009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Definiţie:</a:t>
            </a:r>
          </a:p>
          <a:p>
            <a:pPr algn="just"/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Un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arbore în care fiecare nod are maxim doi descendenţi se numeşte </a:t>
            </a:r>
            <a:r>
              <a:rPr lang="ro-RO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arbore binar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Dacă aceşti descendenţi există ei se numesc descendent stâng, respectiv descendent drept.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o-RO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Definiţie:</a:t>
            </a:r>
          </a:p>
          <a:p>
            <a:pPr algn="just"/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numeşte </a:t>
            </a:r>
            <a:r>
              <a:rPr lang="ro-RO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arbore binar compl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 un arbore binar în 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care fiecare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nod, care nu este frunză, are exact doi descendenţi.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o-RO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Propoziţie</a:t>
            </a:r>
            <a:r>
              <a:rPr lang="ro-RO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o-RO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Un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arbore binar complet care are p noduri terminale, toate situate pe acelaşi nivel, are în total 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2*p-1 noduri.</a:t>
            </a:r>
          </a:p>
          <a:p>
            <a:pPr algn="just"/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Arborii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binari pot fi parcurşi prin metode specifice grafurilor: în adâncime, lăţime.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507753" y="2800469"/>
            <a:ext cx="2327113" cy="2216885"/>
            <a:chOff x="422039" y="2812316"/>
            <a:chExt cx="2327113" cy="2216885"/>
          </a:xfrm>
        </p:grpSpPr>
        <p:sp>
          <p:nvSpPr>
            <p:cNvPr id="4" name="Oval 3"/>
            <p:cNvSpPr/>
            <p:nvPr/>
          </p:nvSpPr>
          <p:spPr>
            <a:xfrm>
              <a:off x="1485897" y="2812316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1078702" y="3371851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1934762" y="3371851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809017" y="3972614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706162" y="3974307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341957" y="3974307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22039" y="4629151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216212" y="4629151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/>
            <p:cNvCxnSpPr>
              <a:stCxn id="4" idx="4"/>
            </p:cNvCxnSpPr>
            <p:nvPr/>
          </p:nvCxnSpPr>
          <p:spPr>
            <a:xfrm flipH="1">
              <a:off x="1417284" y="3212366"/>
              <a:ext cx="272211" cy="1949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4" idx="4"/>
              <a:endCxn id="29" idx="1"/>
            </p:cNvCxnSpPr>
            <p:nvPr/>
          </p:nvCxnSpPr>
          <p:spPr>
            <a:xfrm>
              <a:off x="1689495" y="3212366"/>
              <a:ext cx="304899" cy="2180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28" idx="4"/>
              <a:endCxn id="30" idx="0"/>
            </p:cNvCxnSpPr>
            <p:nvPr/>
          </p:nvCxnSpPr>
          <p:spPr>
            <a:xfrm flipH="1">
              <a:off x="1012615" y="3771901"/>
              <a:ext cx="269685" cy="2007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29" idx="4"/>
              <a:endCxn id="31" idx="0"/>
            </p:cNvCxnSpPr>
            <p:nvPr/>
          </p:nvCxnSpPr>
          <p:spPr>
            <a:xfrm flipH="1">
              <a:off x="1909760" y="3771901"/>
              <a:ext cx="228600" cy="2024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29" idx="4"/>
              <a:endCxn id="32" idx="0"/>
            </p:cNvCxnSpPr>
            <p:nvPr/>
          </p:nvCxnSpPr>
          <p:spPr>
            <a:xfrm>
              <a:off x="2138360" y="3771901"/>
              <a:ext cx="407195" cy="2024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0" idx="4"/>
              <a:endCxn id="33" idx="0"/>
            </p:cNvCxnSpPr>
            <p:nvPr/>
          </p:nvCxnSpPr>
          <p:spPr>
            <a:xfrm flipH="1">
              <a:off x="625637" y="4372664"/>
              <a:ext cx="386978" cy="2564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30" idx="4"/>
              <a:endCxn id="34" idx="0"/>
            </p:cNvCxnSpPr>
            <p:nvPr/>
          </p:nvCxnSpPr>
          <p:spPr>
            <a:xfrm>
              <a:off x="1012615" y="4372664"/>
              <a:ext cx="407195" cy="2564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2643188" y="3464124"/>
            <a:ext cx="1228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Arbore binar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29768" y="3456983"/>
            <a:ext cx="1907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Arbore binar complet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4705676" y="3092083"/>
            <a:ext cx="2328868" cy="1562041"/>
            <a:chOff x="4887513" y="2828985"/>
            <a:chExt cx="2328868" cy="1562041"/>
          </a:xfrm>
        </p:grpSpPr>
        <p:sp>
          <p:nvSpPr>
            <p:cNvPr id="67" name="Oval 66"/>
            <p:cNvSpPr/>
            <p:nvPr/>
          </p:nvSpPr>
          <p:spPr>
            <a:xfrm>
              <a:off x="6093619" y="3952877"/>
              <a:ext cx="428625" cy="40005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ysClr val="windowText" lastClr="000000"/>
                  </a:solidFill>
                </a:rPr>
                <a:t>6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6787756" y="3969546"/>
              <a:ext cx="428625" cy="40005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ysClr val="windowText" lastClr="000000"/>
                  </a:solidFill>
                </a:rPr>
                <a:t>7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84" name="Straight Connector 83"/>
            <p:cNvCxnSpPr>
              <a:endCxn id="68" idx="0"/>
            </p:cNvCxnSpPr>
            <p:nvPr/>
          </p:nvCxnSpPr>
          <p:spPr>
            <a:xfrm>
              <a:off x="6522244" y="3729157"/>
              <a:ext cx="479825" cy="2403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5664994" y="2828985"/>
              <a:ext cx="428625" cy="40005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ysClr val="windowText" lastClr="000000"/>
                  </a:solidFill>
                </a:rPr>
                <a:t>1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5246984" y="3345776"/>
              <a:ext cx="428625" cy="40005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ysClr val="windowText" lastClr="000000"/>
                  </a:solidFill>
                </a:rPr>
                <a:t>2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6307931" y="3345776"/>
              <a:ext cx="428625" cy="40005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ysClr val="windowText" lastClr="000000"/>
                  </a:solidFill>
                </a:rPr>
                <a:t>3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4887513" y="3990976"/>
              <a:ext cx="428625" cy="40005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ysClr val="windowText" lastClr="000000"/>
                  </a:solidFill>
                </a:rPr>
                <a:t>4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5581650" y="3990976"/>
              <a:ext cx="428625" cy="40005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ysClr val="windowText" lastClr="000000"/>
                  </a:solidFill>
                </a:rPr>
                <a:t>5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97" name="Straight Connector 96"/>
            <p:cNvCxnSpPr>
              <a:stCxn id="92" idx="4"/>
              <a:endCxn id="93" idx="7"/>
            </p:cNvCxnSpPr>
            <p:nvPr/>
          </p:nvCxnSpPr>
          <p:spPr>
            <a:xfrm flipH="1">
              <a:off x="5612838" y="3229035"/>
              <a:ext cx="266469" cy="1753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endCxn id="94" idx="1"/>
            </p:cNvCxnSpPr>
            <p:nvPr/>
          </p:nvCxnSpPr>
          <p:spPr>
            <a:xfrm>
              <a:off x="5879306" y="3229035"/>
              <a:ext cx="491396" cy="1753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95" idx="7"/>
            </p:cNvCxnSpPr>
            <p:nvPr/>
          </p:nvCxnSpPr>
          <p:spPr>
            <a:xfrm flipH="1">
              <a:off x="5253367" y="3745826"/>
              <a:ext cx="197314" cy="3037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endCxn id="96" idx="0"/>
            </p:cNvCxnSpPr>
            <p:nvPr/>
          </p:nvCxnSpPr>
          <p:spPr>
            <a:xfrm>
              <a:off x="5464969" y="3745826"/>
              <a:ext cx="330994" cy="2451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94" idx="4"/>
            </p:cNvCxnSpPr>
            <p:nvPr/>
          </p:nvCxnSpPr>
          <p:spPr>
            <a:xfrm flipH="1">
              <a:off x="6307931" y="3745826"/>
              <a:ext cx="214313" cy="2237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92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35869" y="646926"/>
            <a:ext cx="70794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Metode specifice 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 parcurgere a arborilor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binari 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Parcurgerea în </a:t>
            </a:r>
            <a:r>
              <a:rPr lang="ro-RO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preordine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(</a:t>
            </a:r>
            <a:r>
              <a:rPr lang="ro-RO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rădăcină- </a:t>
            </a:r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stânga </a:t>
            </a:r>
            <a:r>
              <a:rPr lang="ro-RO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dreapta </a:t>
            </a:r>
            <a:r>
              <a:rPr lang="ro-RO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RSD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Pas1. se vizitează rădăcina;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Pas2. se traversează subarborele stâng;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Pas3. se traversează subarborele drept.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Parcurgerea în </a:t>
            </a:r>
            <a:r>
              <a:rPr lang="ro-RO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inordine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o-RO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stânga –rădăcina – dreapta SRD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presupune: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Pas1. se traversează subarborele stâng;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Pas2. se vizitează rădăcina;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Pas3. se traversează subarborele drept.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Parcurgerea 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în </a:t>
            </a:r>
            <a:r>
              <a:rPr lang="ro-RO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postordine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o-RO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stânga – dreapta – rădăcină </a:t>
            </a:r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SDR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Pas1. se traversează subarborele stâng;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Pas2. se traversează subarborele drept;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Pas3. se vizitează rădăcina.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24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73751" y="27222"/>
            <a:ext cx="52179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Exemplu:</a:t>
            </a:r>
          </a:p>
          <a:p>
            <a:pPr indent="457200" algn="just"/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Soluţiile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 parcurgere ale arborelui din figura următoare 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7200" algn="just"/>
            <a:endParaRPr lang="ro-RO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PREORDINE</a:t>
            </a:r>
          </a:p>
          <a:p>
            <a:pPr indent="457200" algn="just"/>
            <a:endParaRPr lang="ro-RO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vizitează nodul 1 (rădăcina)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 vizitează nodul din stânga (2). Acesta este la rândul său rădăcină pentru subarborele 4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7, 8</a:t>
            </a: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și fiind rădăcină se vizitează primul. </a:t>
            </a:r>
            <a:endParaRPr lang="ro-RO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 vizitează nodul din stânga (4). </a:t>
            </a:r>
            <a:r>
              <a:rPr lang="ro-RO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Acesta este la rândul său rădăcină </a:t>
            </a: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în subarborele 4, 7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 </a:t>
            </a:r>
            <a:r>
              <a:rPr lang="ro-RO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și fiind rădăcină se vizitează primul. </a:t>
            </a:r>
            <a:endParaRPr lang="ro-RO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 vizitează nodul din stânga (7). 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nu mai are descendenți deci ne întoarcem la 4 care este rădăcină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deci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vizitat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și vizităm fiul din dreapta (8).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Nodul 8 nu mai are descendenți. 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 </a:t>
            </a: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întoarcem la nodul 4 care este rădăcină și cum pentru nodul 4 am vizitat și fiul stâng și fiul drept vom urca un nivel. 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Pentru nodul 2 am parcurs subarborele stâng iar subarbore drept nu are. 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Ajungem la 1 care este rădăcină și pentru care am parcurs subarborele stâng.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Vizităm nodul din dreapta (3). Acesta este la rândul său rădăcină în subarborele 3, 5, 6 și fiind rădăcină se vizitează primul. 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 vizitează nodul din stânga (5). 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nu mai are descendenți deci ne întoarcem la 3 care este rădăcină și vizităm fiul din dreapta (6).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102686" y="727650"/>
            <a:ext cx="2327113" cy="2216885"/>
            <a:chOff x="422039" y="2812316"/>
            <a:chExt cx="2327113" cy="2216885"/>
          </a:xfrm>
        </p:grpSpPr>
        <p:sp>
          <p:nvSpPr>
            <p:cNvPr id="21" name="Oval 20"/>
            <p:cNvSpPr/>
            <p:nvPr/>
          </p:nvSpPr>
          <p:spPr>
            <a:xfrm>
              <a:off x="1485897" y="2812316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1078702" y="3371851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934762" y="3371851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809017" y="3972614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1706162" y="3974307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341957" y="3974307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422039" y="4629151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1216212" y="4629151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>
              <a:stCxn id="21" idx="4"/>
            </p:cNvCxnSpPr>
            <p:nvPr/>
          </p:nvCxnSpPr>
          <p:spPr>
            <a:xfrm flipH="1">
              <a:off x="1417284" y="3212366"/>
              <a:ext cx="272211" cy="1949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1" idx="4"/>
              <a:endCxn id="23" idx="1"/>
            </p:cNvCxnSpPr>
            <p:nvPr/>
          </p:nvCxnSpPr>
          <p:spPr>
            <a:xfrm>
              <a:off x="1689495" y="3212366"/>
              <a:ext cx="304899" cy="2180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2" idx="4"/>
              <a:endCxn id="24" idx="0"/>
            </p:cNvCxnSpPr>
            <p:nvPr/>
          </p:nvCxnSpPr>
          <p:spPr>
            <a:xfrm flipH="1">
              <a:off x="1012615" y="3771901"/>
              <a:ext cx="269685" cy="2007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3" idx="4"/>
              <a:endCxn id="25" idx="0"/>
            </p:cNvCxnSpPr>
            <p:nvPr/>
          </p:nvCxnSpPr>
          <p:spPr>
            <a:xfrm flipH="1">
              <a:off x="1909760" y="3771901"/>
              <a:ext cx="228600" cy="2024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3" idx="4"/>
              <a:endCxn id="26" idx="0"/>
            </p:cNvCxnSpPr>
            <p:nvPr/>
          </p:nvCxnSpPr>
          <p:spPr>
            <a:xfrm>
              <a:off x="2138360" y="3771901"/>
              <a:ext cx="407195" cy="2024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4" idx="4"/>
              <a:endCxn id="27" idx="0"/>
            </p:cNvCxnSpPr>
            <p:nvPr/>
          </p:nvCxnSpPr>
          <p:spPr>
            <a:xfrm flipH="1">
              <a:off x="625637" y="4372664"/>
              <a:ext cx="386978" cy="2564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4" idx="4"/>
              <a:endCxn id="28" idx="0"/>
            </p:cNvCxnSpPr>
            <p:nvPr/>
          </p:nvCxnSpPr>
          <p:spPr>
            <a:xfrm>
              <a:off x="1012615" y="4372664"/>
              <a:ext cx="407195" cy="2564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Oval 35"/>
          <p:cNvSpPr/>
          <p:nvPr/>
        </p:nvSpPr>
        <p:spPr>
          <a:xfrm>
            <a:off x="2157421" y="727650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761778" y="1293690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85255" y="1897679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02686" y="2544485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896859" y="2550990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615409" y="1287185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382400" y="1887948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022603" y="1898433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04431" y="3591275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47794" y="3584770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991157" y="3584770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452020" y="3595445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1894333" y="3584770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338746" y="3591275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2797509" y="3591275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256272" y="3584770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67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3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6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95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3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6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8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8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1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2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25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6" grpId="0" animBg="1"/>
      <p:bldP spid="47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3705" y="27222"/>
            <a:ext cx="5371714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Exemplu:</a:t>
            </a:r>
          </a:p>
          <a:p>
            <a:pPr indent="457200" algn="just"/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Soluţiile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 parcurgere ale arborelui din figura următoare 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7200" algn="just"/>
            <a:endParaRPr lang="ro-RO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INORDINE</a:t>
            </a:r>
          </a:p>
          <a:p>
            <a:pPr marL="285750" indent="-285750" algn="just">
              <a:lnSpc>
                <a:spcPts val="1700"/>
              </a:lnSpc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ponește de la nodul 1 (rădăcina). </a:t>
            </a:r>
          </a:p>
          <a:p>
            <a:pPr marL="285750" indent="-285750" algn="just">
              <a:lnSpc>
                <a:spcPts val="1700"/>
              </a:lnSpc>
              <a:buFontTx/>
              <a:buChar char="-"/>
            </a:pP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Pentru acesta se vizitează mai întâi fiul din stânga (2). </a:t>
            </a:r>
          </a:p>
          <a:p>
            <a:pPr marL="285750" indent="-285750" algn="just">
              <a:lnSpc>
                <a:spcPts val="1700"/>
              </a:lnSpc>
              <a:buFontTx/>
              <a:buChar char="-"/>
            </a:pP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Nodul 2 este la rândul său rădăcină pentru subarborele 4, 7, 8. </a:t>
            </a:r>
          </a:p>
          <a:p>
            <a:pPr marL="285750" indent="-285750" algn="just">
              <a:lnSpc>
                <a:spcPts val="1700"/>
              </a:lnSpc>
              <a:buFontTx/>
              <a:buChar char="-"/>
            </a:pP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Nodul 4 este rădăcină în subarborele 4, 7, 8. </a:t>
            </a:r>
          </a:p>
          <a:p>
            <a:pPr marL="285750" indent="-285750" algn="just">
              <a:lnSpc>
                <a:spcPts val="1700"/>
              </a:lnSpc>
              <a:buFontTx/>
              <a:buChar char="-"/>
            </a:pP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Vom vizita mai întâi fiul din stânga (7).</a:t>
            </a:r>
          </a:p>
          <a:p>
            <a:pPr marL="285750" indent="-285750" algn="just">
              <a:lnSpc>
                <a:spcPts val="1700"/>
              </a:lnSpc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Pentru nodul 7 nu mai avem ce vizita deoarece nu mai are descendenți și revenim la rădăcina 4 pe care conform definiției o vizităm.</a:t>
            </a:r>
          </a:p>
          <a:p>
            <a:pPr marL="285750" indent="-285750" algn="just">
              <a:lnSpc>
                <a:spcPts val="1700"/>
              </a:lnSpc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 vizitează nodul din dreapta (8). Pentru nodul 8 nu mai avem descendenți deci revenim la rădăcina 4 care este vizitată.</a:t>
            </a:r>
            <a:endParaRPr lang="ro-RO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ts val="1700"/>
              </a:lnSpc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Revenim la rădăcina 2 pe care o vizităm conform definiției. </a:t>
            </a:r>
          </a:p>
          <a:p>
            <a:pPr marL="285750" indent="-285750" algn="just">
              <a:lnSpc>
                <a:spcPts val="1700"/>
              </a:lnSpc>
              <a:buFontTx/>
              <a:buChar char="-"/>
            </a:pP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nu are descendenți în subarborele drept deci ne întoarcem la rădăcina 1 și o vizităm deoarece am vizitat tot subarborele ei stâng.</a:t>
            </a:r>
          </a:p>
          <a:p>
            <a:pPr marL="285750" indent="-285750" algn="just">
              <a:lnSpc>
                <a:spcPts val="1700"/>
              </a:lnSpc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Pentru nodul 1 începem să vizităm subarborele drept (3, 5, 6). </a:t>
            </a:r>
          </a:p>
          <a:p>
            <a:pPr marL="285750" indent="-285750" algn="just">
              <a:lnSpc>
                <a:spcPts val="1700"/>
              </a:lnSpc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Nodul 3 este rădăcină în subarborele 3, 5, 6. </a:t>
            </a:r>
          </a:p>
          <a:p>
            <a:pPr marL="285750" indent="-285750" algn="just">
              <a:lnSpc>
                <a:spcPts val="1700"/>
              </a:lnSpc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Vizităm fiul din stânga (5).</a:t>
            </a:r>
          </a:p>
          <a:p>
            <a:pPr marL="285750" indent="-285750" algn="just">
              <a:lnSpc>
                <a:spcPts val="1700"/>
              </a:lnSpc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 nu mai are descendenți în stânga și revenim la rădăcin a 3 pe care o vizităm conform definiției.</a:t>
            </a:r>
          </a:p>
          <a:p>
            <a:pPr marL="285750" indent="-285750" algn="just">
              <a:lnSpc>
                <a:spcPts val="1700"/>
              </a:lnSpc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 vizitează fiul din dreapta (6).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102686" y="727650"/>
            <a:ext cx="2327113" cy="2216885"/>
            <a:chOff x="422039" y="2812316"/>
            <a:chExt cx="2327113" cy="2216885"/>
          </a:xfrm>
        </p:grpSpPr>
        <p:sp>
          <p:nvSpPr>
            <p:cNvPr id="21" name="Oval 20"/>
            <p:cNvSpPr/>
            <p:nvPr/>
          </p:nvSpPr>
          <p:spPr>
            <a:xfrm>
              <a:off x="1485897" y="2812316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1078702" y="3371851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934762" y="3371851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809017" y="3972614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1706162" y="3974307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341957" y="3974307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422039" y="4629151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1216212" y="4629151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>
              <a:stCxn id="21" idx="4"/>
            </p:cNvCxnSpPr>
            <p:nvPr/>
          </p:nvCxnSpPr>
          <p:spPr>
            <a:xfrm flipH="1">
              <a:off x="1417284" y="3212366"/>
              <a:ext cx="272211" cy="1949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1" idx="4"/>
              <a:endCxn id="23" idx="1"/>
            </p:cNvCxnSpPr>
            <p:nvPr/>
          </p:nvCxnSpPr>
          <p:spPr>
            <a:xfrm>
              <a:off x="1689495" y="3212366"/>
              <a:ext cx="304899" cy="2180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2" idx="4"/>
              <a:endCxn id="24" idx="0"/>
            </p:cNvCxnSpPr>
            <p:nvPr/>
          </p:nvCxnSpPr>
          <p:spPr>
            <a:xfrm flipH="1">
              <a:off x="1012615" y="3771901"/>
              <a:ext cx="269685" cy="2007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3" idx="4"/>
              <a:endCxn id="25" idx="0"/>
            </p:cNvCxnSpPr>
            <p:nvPr/>
          </p:nvCxnSpPr>
          <p:spPr>
            <a:xfrm flipH="1">
              <a:off x="1909760" y="3771901"/>
              <a:ext cx="228600" cy="2024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3" idx="4"/>
              <a:endCxn id="26" idx="0"/>
            </p:cNvCxnSpPr>
            <p:nvPr/>
          </p:nvCxnSpPr>
          <p:spPr>
            <a:xfrm>
              <a:off x="2138360" y="3771901"/>
              <a:ext cx="407195" cy="2024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4" idx="4"/>
              <a:endCxn id="27" idx="0"/>
            </p:cNvCxnSpPr>
            <p:nvPr/>
          </p:nvCxnSpPr>
          <p:spPr>
            <a:xfrm flipH="1">
              <a:off x="625637" y="4372664"/>
              <a:ext cx="386978" cy="2564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4" idx="4"/>
              <a:endCxn id="28" idx="0"/>
            </p:cNvCxnSpPr>
            <p:nvPr/>
          </p:nvCxnSpPr>
          <p:spPr>
            <a:xfrm>
              <a:off x="1012615" y="4372664"/>
              <a:ext cx="407195" cy="2564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Oval 35"/>
          <p:cNvSpPr/>
          <p:nvPr/>
        </p:nvSpPr>
        <p:spPr>
          <a:xfrm>
            <a:off x="2157421" y="727650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761778" y="1293690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85255" y="1897679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02686" y="2544485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896859" y="2550990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615409" y="1287185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382400" y="1887948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022603" y="1898433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881388" y="3601760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430360" y="3591275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14547" y="3591275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69071" y="3591275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970784" y="3591275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778900" y="3601760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2326864" y="3601760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256272" y="3584770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19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4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4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7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3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3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3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3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6" grpId="0" animBg="1"/>
      <p:bldP spid="47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73751" y="27222"/>
            <a:ext cx="521794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Exemplu:</a:t>
            </a:r>
          </a:p>
          <a:p>
            <a:pPr indent="457200" algn="just"/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Soluţiile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 parcurgere ale arborelui din figura următoare 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endParaRPr lang="ro-RO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en-US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POST</a:t>
            </a:r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ORDINE</a:t>
            </a:r>
          </a:p>
          <a:p>
            <a:pPr marL="285750" indent="-285750" algn="just"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ponește de la nodul 1 (rădăcina). </a:t>
            </a:r>
          </a:p>
          <a:p>
            <a:pPr marL="285750" indent="-285750" algn="just">
              <a:buFontTx/>
              <a:buChar char="-"/>
            </a:pP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Pentru acesta se vizitează mai întâi fiul din stânga (2). </a:t>
            </a:r>
          </a:p>
          <a:p>
            <a:pPr marL="285750" indent="-285750" algn="just">
              <a:buFontTx/>
              <a:buChar char="-"/>
            </a:pP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Nodul 2 este la rândul său rădăcină pentru subarborele 4, 7, 8. </a:t>
            </a:r>
          </a:p>
          <a:p>
            <a:pPr marL="285750" indent="-285750" algn="just">
              <a:buFontTx/>
              <a:buChar char="-"/>
            </a:pP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Nodul 4 este rădăcină în subarborele 4, 7, 8. </a:t>
            </a:r>
          </a:p>
          <a:p>
            <a:pPr marL="285750" indent="-285750" algn="just">
              <a:buFontTx/>
              <a:buChar char="-"/>
            </a:pP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Vom vizita mai întâi fiul din stânga (7).</a:t>
            </a:r>
          </a:p>
          <a:p>
            <a:pPr marL="285750" indent="-285750" algn="just"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Pentru nodul 7 nu mai avem ce vizita și revenim la rădăcina 4 care are fiu dreapta pe 8.</a:t>
            </a:r>
          </a:p>
          <a:p>
            <a:pPr marL="285750" indent="-285750" algn="just"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 vizitează nodul din dreapta (8). </a:t>
            </a:r>
            <a:endParaRPr lang="ro-RO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Revenim la rădăcina 4 pe care o vizităm conform definiției. </a:t>
            </a:r>
          </a:p>
          <a:p>
            <a:pPr marL="285750" indent="-285750" algn="just">
              <a:buFontTx/>
              <a:buChar char="-"/>
            </a:pPr>
            <a:r>
              <a:rPr lang="ro-RO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Revenim la rădăcina 2 care nu are descendenți în subarborele drept deci o vizităm conform definiției.</a:t>
            </a:r>
          </a:p>
          <a:p>
            <a:pPr marL="285750" indent="-285750" algn="just"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Revenim la nodul 1 care este rădăcină și pentru care am vizitat tot subarborele stâng. Pentru nodul 1 începem să vizităm subarborele drept (3). </a:t>
            </a:r>
          </a:p>
          <a:p>
            <a:pPr marL="285750" indent="-285750" algn="just"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Nodul 3 este </a:t>
            </a:r>
            <a:r>
              <a:rPr lang="ro-RO" sz="12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rădăcină în subarborele 3, 5</a:t>
            </a: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6. </a:t>
            </a:r>
          </a:p>
          <a:p>
            <a:pPr marL="285750" indent="-285750" algn="just"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Vizităm fiul din stânga (5).</a:t>
            </a:r>
          </a:p>
          <a:p>
            <a:pPr marL="285750" indent="-285750" algn="just"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 nu mai are descendenți în stânga și revenim la rădăcina 3 pentru care conform definiției vizităm fiul dreapta (6).</a:t>
            </a:r>
          </a:p>
          <a:p>
            <a:pPr marL="285750" indent="-285750" algn="just"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Revenim la rădăcina 3 pentru care am vizitat atât fiul din stânga cât și fiul din dreapta și conform definiției o vizităm (3). </a:t>
            </a:r>
          </a:p>
          <a:p>
            <a:pPr marL="285750" indent="-285750" algn="just">
              <a:buFontTx/>
              <a:buChar char="-"/>
            </a:pPr>
            <a:r>
              <a:rPr lang="ro-R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Revenim la rădăcina 1 pentru care am vizitat subarborele stâng și subarborele drept și conform definiției o vizităm.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102686" y="727650"/>
            <a:ext cx="2327113" cy="2216885"/>
            <a:chOff x="422039" y="2812316"/>
            <a:chExt cx="2327113" cy="2216885"/>
          </a:xfrm>
        </p:grpSpPr>
        <p:sp>
          <p:nvSpPr>
            <p:cNvPr id="21" name="Oval 20"/>
            <p:cNvSpPr/>
            <p:nvPr/>
          </p:nvSpPr>
          <p:spPr>
            <a:xfrm>
              <a:off x="1485897" y="2812316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1078702" y="3371851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934762" y="3371851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809017" y="3972614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1706162" y="3974307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341957" y="3974307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422039" y="4629151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1216212" y="4629151"/>
              <a:ext cx="407195" cy="40005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>
                  <a:solidFill>
                    <a:schemeClr val="tx1"/>
                  </a:solidFill>
                </a:rPr>
                <a:t>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>
              <a:stCxn id="21" idx="4"/>
            </p:cNvCxnSpPr>
            <p:nvPr/>
          </p:nvCxnSpPr>
          <p:spPr>
            <a:xfrm flipH="1">
              <a:off x="1417284" y="3212366"/>
              <a:ext cx="272211" cy="1949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1" idx="4"/>
              <a:endCxn id="23" idx="1"/>
            </p:cNvCxnSpPr>
            <p:nvPr/>
          </p:nvCxnSpPr>
          <p:spPr>
            <a:xfrm>
              <a:off x="1689495" y="3212366"/>
              <a:ext cx="304899" cy="2180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2" idx="4"/>
              <a:endCxn id="24" idx="0"/>
            </p:cNvCxnSpPr>
            <p:nvPr/>
          </p:nvCxnSpPr>
          <p:spPr>
            <a:xfrm flipH="1">
              <a:off x="1012615" y="3771901"/>
              <a:ext cx="269685" cy="2007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3" idx="4"/>
              <a:endCxn id="25" idx="0"/>
            </p:cNvCxnSpPr>
            <p:nvPr/>
          </p:nvCxnSpPr>
          <p:spPr>
            <a:xfrm flipH="1">
              <a:off x="1909760" y="3771901"/>
              <a:ext cx="228600" cy="2024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3" idx="4"/>
              <a:endCxn id="26" idx="0"/>
            </p:cNvCxnSpPr>
            <p:nvPr/>
          </p:nvCxnSpPr>
          <p:spPr>
            <a:xfrm>
              <a:off x="2138360" y="3771901"/>
              <a:ext cx="407195" cy="2024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4" idx="4"/>
              <a:endCxn id="27" idx="0"/>
            </p:cNvCxnSpPr>
            <p:nvPr/>
          </p:nvCxnSpPr>
          <p:spPr>
            <a:xfrm flipH="1">
              <a:off x="625637" y="4372664"/>
              <a:ext cx="386978" cy="2564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4" idx="4"/>
              <a:endCxn id="28" idx="0"/>
            </p:cNvCxnSpPr>
            <p:nvPr/>
          </p:nvCxnSpPr>
          <p:spPr>
            <a:xfrm>
              <a:off x="1012615" y="4372664"/>
              <a:ext cx="407195" cy="2564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Oval 35"/>
          <p:cNvSpPr/>
          <p:nvPr/>
        </p:nvSpPr>
        <p:spPr>
          <a:xfrm>
            <a:off x="2157421" y="727650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761778" y="1293690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85255" y="1897679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02686" y="2544485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896859" y="2550990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615409" y="1287185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382400" y="1887948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022603" y="1898433"/>
            <a:ext cx="407195" cy="4000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282356" y="3601760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472680" y="3601760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1003973" y="3601760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69071" y="3591275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41354" y="3601760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831239" y="3601760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1927653" y="3601760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2382400" y="3601760"/>
            <a:ext cx="407195" cy="4000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4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4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7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7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3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9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9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3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3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20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3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3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5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6" grpId="0" animBg="1"/>
      <p:bldP spid="47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8813" y="210244"/>
            <a:ext cx="521794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Aplicație:</a:t>
            </a:r>
          </a:p>
          <a:p>
            <a:pPr indent="457200" algn="just"/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Să se parcurgă arborele din imaginea alăturată în:</a:t>
            </a:r>
          </a:p>
          <a:p>
            <a:pPr algn="just"/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PREORDINE</a:t>
            </a:r>
          </a:p>
          <a:p>
            <a:pPr marL="342900" indent="-342900" algn="just">
              <a:buAutoNum type="alphaLcParenR"/>
            </a:pPr>
            <a:endParaRPr lang="ro-RO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o-RO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o-RO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AutoNum type="alphaLcParenR"/>
            </a:pPr>
            <a:endParaRPr lang="ro-RO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b) INORDINE</a:t>
            </a:r>
          </a:p>
          <a:p>
            <a:pPr marL="342900" indent="-342900" algn="just">
              <a:buAutoNum type="alphaLcParenR"/>
            </a:pPr>
            <a:endParaRPr lang="ro-RO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AutoNum type="alphaLcParenR"/>
            </a:pPr>
            <a:endParaRPr lang="ro-RO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AutoNum type="alphaLcParenR"/>
            </a:pPr>
            <a:endParaRPr lang="ro-RO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AutoNum type="alphaLcParenR"/>
            </a:pPr>
            <a:endParaRPr lang="ro-RO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c) POSTORDINE</a:t>
            </a:r>
          </a:p>
          <a:p>
            <a:pPr indent="457200" algn="just"/>
            <a:endParaRPr lang="ro-RO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16195" y="1006041"/>
            <a:ext cx="4761281" cy="477440"/>
            <a:chOff x="1135749" y="869155"/>
            <a:chExt cx="5340698" cy="477440"/>
          </a:xfrm>
        </p:grpSpPr>
        <p:sp>
          <p:nvSpPr>
            <p:cNvPr id="62" name="Oval 61"/>
            <p:cNvSpPr/>
            <p:nvPr/>
          </p:nvSpPr>
          <p:spPr>
            <a:xfrm>
              <a:off x="6012104" y="87153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5526322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5034107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4541892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4053823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3564991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3072773" y="896539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2582856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2097727" y="883442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1616738" y="876299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1135749" y="869155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116195" y="2097679"/>
            <a:ext cx="4770217" cy="477440"/>
            <a:chOff x="1135749" y="869155"/>
            <a:chExt cx="5340698" cy="477440"/>
          </a:xfrm>
        </p:grpSpPr>
        <p:sp>
          <p:nvSpPr>
            <p:cNvPr id="96" name="Oval 95"/>
            <p:cNvSpPr/>
            <p:nvPr/>
          </p:nvSpPr>
          <p:spPr>
            <a:xfrm>
              <a:off x="6012104" y="87153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5526322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5034107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4541892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4053823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3564991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3072773" y="896539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582856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2097727" y="883442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1616738" y="876299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1135749" y="869155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100521" y="3133386"/>
            <a:ext cx="4761281" cy="477440"/>
            <a:chOff x="1135749" y="869155"/>
            <a:chExt cx="5340698" cy="477440"/>
          </a:xfrm>
        </p:grpSpPr>
        <p:sp>
          <p:nvSpPr>
            <p:cNvPr id="108" name="Oval 107"/>
            <p:cNvSpPr/>
            <p:nvPr/>
          </p:nvSpPr>
          <p:spPr>
            <a:xfrm>
              <a:off x="6012104" y="87153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5526322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5034107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4541892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4053823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3564991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3072773" y="896539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582856" y="892967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097727" y="883442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1616738" y="876299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1135749" y="869155"/>
              <a:ext cx="464343" cy="45005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943601" y="393393"/>
            <a:ext cx="3037248" cy="2795590"/>
            <a:chOff x="5947621" y="408385"/>
            <a:chExt cx="3047901" cy="2888456"/>
          </a:xfrm>
        </p:grpSpPr>
        <p:sp>
          <p:nvSpPr>
            <p:cNvPr id="60" name="Oval 59"/>
            <p:cNvSpPr/>
            <p:nvPr/>
          </p:nvSpPr>
          <p:spPr>
            <a:xfrm>
              <a:off x="8245028" y="2830115"/>
              <a:ext cx="464343" cy="450056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11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7635478" y="2830115"/>
              <a:ext cx="464343" cy="450056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11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7467950" y="408385"/>
              <a:ext cx="464343" cy="450056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6877449" y="1163241"/>
              <a:ext cx="464343" cy="450056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6411964" y="2005013"/>
              <a:ext cx="464343" cy="450056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7265592" y="2005013"/>
              <a:ext cx="464343" cy="450056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7948962" y="1163241"/>
              <a:ext cx="464343" cy="450056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5947621" y="2846785"/>
              <a:ext cx="464343" cy="450056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6789343" y="2846785"/>
              <a:ext cx="464343" cy="450056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7919221" y="2005013"/>
              <a:ext cx="464343" cy="450056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8531179" y="2005013"/>
              <a:ext cx="464343" cy="450056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9" name="Straight Connector 138"/>
            <p:cNvCxnSpPr>
              <a:stCxn id="130" idx="4"/>
              <a:endCxn id="131" idx="7"/>
            </p:cNvCxnSpPr>
            <p:nvPr/>
          </p:nvCxnSpPr>
          <p:spPr>
            <a:xfrm flipH="1">
              <a:off x="7273791" y="858441"/>
              <a:ext cx="426331" cy="3707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31" idx="4"/>
              <a:endCxn id="132" idx="0"/>
            </p:cNvCxnSpPr>
            <p:nvPr/>
          </p:nvCxnSpPr>
          <p:spPr>
            <a:xfrm flipH="1">
              <a:off x="6644136" y="1613297"/>
              <a:ext cx="465485" cy="3917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31" idx="4"/>
              <a:endCxn id="133" idx="0"/>
            </p:cNvCxnSpPr>
            <p:nvPr/>
          </p:nvCxnSpPr>
          <p:spPr>
            <a:xfrm>
              <a:off x="7109621" y="1613297"/>
              <a:ext cx="388143" cy="3917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32" idx="4"/>
              <a:endCxn id="135" idx="7"/>
            </p:cNvCxnSpPr>
            <p:nvPr/>
          </p:nvCxnSpPr>
          <p:spPr>
            <a:xfrm flipH="1">
              <a:off x="6343963" y="2455069"/>
              <a:ext cx="300173" cy="4576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32" idx="4"/>
              <a:endCxn id="136" idx="0"/>
            </p:cNvCxnSpPr>
            <p:nvPr/>
          </p:nvCxnSpPr>
          <p:spPr>
            <a:xfrm>
              <a:off x="6644136" y="2455069"/>
              <a:ext cx="377379" cy="3917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30" idx="4"/>
              <a:endCxn id="134" idx="0"/>
            </p:cNvCxnSpPr>
            <p:nvPr/>
          </p:nvCxnSpPr>
          <p:spPr>
            <a:xfrm>
              <a:off x="7700122" y="858441"/>
              <a:ext cx="481012" cy="30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34" idx="4"/>
              <a:endCxn id="137" idx="0"/>
            </p:cNvCxnSpPr>
            <p:nvPr/>
          </p:nvCxnSpPr>
          <p:spPr>
            <a:xfrm flipH="1">
              <a:off x="8151393" y="1613297"/>
              <a:ext cx="29741" cy="3917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34" idx="4"/>
              <a:endCxn id="138" idx="0"/>
            </p:cNvCxnSpPr>
            <p:nvPr/>
          </p:nvCxnSpPr>
          <p:spPr>
            <a:xfrm>
              <a:off x="8181134" y="1613297"/>
              <a:ext cx="582217" cy="3917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37" idx="4"/>
            </p:cNvCxnSpPr>
            <p:nvPr/>
          </p:nvCxnSpPr>
          <p:spPr>
            <a:xfrm flipH="1">
              <a:off x="7863237" y="2455069"/>
              <a:ext cx="288156" cy="38338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37" idx="4"/>
            </p:cNvCxnSpPr>
            <p:nvPr/>
          </p:nvCxnSpPr>
          <p:spPr>
            <a:xfrm>
              <a:off x="8151393" y="2455069"/>
              <a:ext cx="321394" cy="38338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6894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3206" y="1588988"/>
            <a:ext cx="712649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Bibliografie</a:t>
            </a:r>
          </a:p>
          <a:p>
            <a:endParaRPr lang="ro-R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Dana Lica, Mircea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Pașoi, ”Fundamentele programării – culegere de probleme pentru clasa a XI-a”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&amp;S Soft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București,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Emanuela Cerchez, Marinel Șerban, ”Programarea în limbajul C/C++ pentru liceu”, Editura Polirom, București, 2006</a:t>
            </a:r>
            <a:endParaRPr lang="ro-RO" sz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074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>
            <a:spLocks noGrp="1"/>
          </p:cNvSpPr>
          <p:nvPr>
            <p:ph type="body" idx="1"/>
          </p:nvPr>
        </p:nvSpPr>
        <p:spPr>
          <a:xfrm>
            <a:off x="642950" y="45900"/>
            <a:ext cx="84441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" sz="1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Definiţie</a:t>
            </a:r>
            <a:r>
              <a:rPr lang="ro" sz="1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1400"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 graf neorientat conex şi fără cicluri se numeşte </a:t>
            </a:r>
            <a:r>
              <a:rPr lang="ro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arbore</a:t>
            </a: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Nodurile unui arbore pot fi aşezate pe niveluri începând cu rădăcina care este plasată pe nivelul 1.</a:t>
            </a: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" sz="1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Definiţii</a:t>
            </a: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Rădăcina</a:t>
            </a: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este un nod special care generează aşezarea unui arbore pe niveluri. Această operaţie se efectuează în funcţie de lungimea lanţurilor prin care celelalte noduri sunt legate de rădăcină.</a:t>
            </a: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Nodul y este </a:t>
            </a:r>
            <a:r>
              <a:rPr lang="ro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descendentul</a:t>
            </a: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nodului x dacă este situat pe un nivel mai mare decât nivelul lui x şi există un lanţ care le uneşte.</a:t>
            </a: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Nodul y este </a:t>
            </a:r>
            <a:r>
              <a:rPr lang="ro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fiul</a:t>
            </a: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 </a:t>
            </a:r>
            <a:r>
              <a:rPr lang="ro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descendentul direct</a:t>
            </a: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 ) nodului x dacă este situat pe nivelul imediat următor nivelului lui x şi există muchie între x şi y.</a:t>
            </a: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Nodul x este </a:t>
            </a:r>
            <a:r>
              <a:rPr lang="ro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ascendentul</a:t>
            </a: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nodului y</a:t>
            </a:r>
            <a:r>
              <a:rPr lang="ro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dacă este situat pe un nivel mai mic decât nivelul lui y şi există un lanţ care le uneşte.</a:t>
            </a: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Nodul x este </a:t>
            </a:r>
            <a:r>
              <a:rPr lang="ro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părintele</a:t>
            </a: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 </a:t>
            </a:r>
            <a:r>
              <a:rPr lang="ro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ascendentul direct</a:t>
            </a: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 ) nodului y dacă este situat pe nivelul imediat superior nivelului lui y şi există muchie între x şi y.</a:t>
            </a: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Nodul x este </a:t>
            </a:r>
            <a:r>
              <a:rPr lang="ro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fratele</a:t>
            </a: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nodului y dacă au acelaşi părinte.</a:t>
            </a: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Nodul x este </a:t>
            </a:r>
            <a:r>
              <a:rPr lang="ro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nod terminal</a:t>
            </a: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o" sz="1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frunză</a:t>
            </a:r>
            <a:r>
              <a:rPr lang="ro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dacă nu are nici un descendent direct.</a:t>
            </a: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>
            <a:spLocks noGrp="1"/>
          </p:cNvSpPr>
          <p:nvPr>
            <p:ph type="body" idx="1"/>
          </p:nvPr>
        </p:nvSpPr>
        <p:spPr>
          <a:xfrm>
            <a:off x="5016602" y="1055101"/>
            <a:ext cx="3898798" cy="34796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spcAft>
                <a:spcPts val="1600"/>
              </a:spcAft>
            </a:pPr>
            <a:r>
              <a:rPr lang="ro-RO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Nodul 1 este rădăcina arborelui</a:t>
            </a:r>
          </a:p>
          <a:p>
            <a:pPr marL="285750" indent="-285750">
              <a:spcAft>
                <a:spcPts val="1600"/>
              </a:spcAft>
            </a:pPr>
            <a:r>
              <a:rPr lang="ro-RO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Nodurile 6 și 7 sunt fiii nodului 3</a:t>
            </a:r>
          </a:p>
          <a:p>
            <a:pPr marL="285750" indent="-285750">
              <a:spcAft>
                <a:spcPts val="1600"/>
              </a:spcAft>
            </a:pPr>
            <a:r>
              <a:rPr lang="fr-F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Nodul</a:t>
            </a:r>
            <a:r>
              <a:rPr lang="fr-F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 </a:t>
            </a:r>
            <a:r>
              <a:rPr lang="fr-F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părintele</a:t>
            </a:r>
            <a:r>
              <a:rPr lang="fr-F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nodurilor</a:t>
            </a:r>
            <a:r>
              <a:rPr lang="fr-F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fr-F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endParaRPr lang="ro-RO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600"/>
              </a:spcAft>
            </a:pPr>
            <a:r>
              <a:rPr lang="fr-F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Nodul</a:t>
            </a:r>
            <a:r>
              <a:rPr lang="fr-F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este </a:t>
            </a:r>
            <a:r>
              <a:rPr lang="fr-F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descendentul</a:t>
            </a:r>
            <a:r>
              <a:rPr lang="fr-F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nodului</a:t>
            </a:r>
            <a:r>
              <a:rPr lang="fr-F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ro-RO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600"/>
              </a:spcAft>
            </a:pPr>
            <a:r>
              <a:rPr lang="fr-F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Nodul</a:t>
            </a:r>
            <a:r>
              <a:rPr lang="fr-F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este </a:t>
            </a:r>
            <a:r>
              <a:rPr lang="fr-F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ascendentul</a:t>
            </a:r>
            <a:r>
              <a:rPr lang="fr-F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nodului</a:t>
            </a:r>
            <a:r>
              <a:rPr lang="fr-F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endParaRPr lang="ro-RO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600"/>
              </a:spcAft>
            </a:pPr>
            <a:r>
              <a:rPr lang="fr-F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Nodurile</a:t>
            </a:r>
            <a:r>
              <a:rPr lang="fr-F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5, 7, 8, </a:t>
            </a:r>
            <a:r>
              <a:rPr lang="fr-F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fr-F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fr-F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fr-F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frunze</a:t>
            </a:r>
            <a:r>
              <a:rPr lang="fr-F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600"/>
              </a:spcAft>
            </a:pPr>
            <a:r>
              <a:rPr lang="ro-RO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Nodurile 6 </a:t>
            </a:r>
            <a:r>
              <a:rPr lang="ro-R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o-RO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 fraţi</a:t>
            </a:r>
            <a:r>
              <a:rPr lang="ro-RO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600"/>
              </a:spcAft>
            </a:pP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Nodurile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3, 6, 7, 9, 10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formeaz</a:t>
            </a:r>
            <a:r>
              <a:rPr lang="ro-RO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 un subarbore.</a:t>
            </a:r>
          </a:p>
          <a:p>
            <a:pPr marL="285750" indent="-285750">
              <a:spcAft>
                <a:spcPts val="1600"/>
              </a:spcAft>
            </a:pPr>
            <a:r>
              <a:rPr lang="ro-RO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Înălțimea arborelui este 3.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600"/>
              </a:spcAft>
            </a:pPr>
            <a:endParaRPr lang="ro-RO" dirty="0" smtClean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grpSp>
        <p:nvGrpSpPr>
          <p:cNvPr id="140" name="Group 139"/>
          <p:cNvGrpSpPr/>
          <p:nvPr/>
        </p:nvGrpSpPr>
        <p:grpSpPr>
          <a:xfrm>
            <a:off x="1109663" y="1535251"/>
            <a:ext cx="3233737" cy="2419350"/>
            <a:chOff x="1495426" y="528638"/>
            <a:chExt cx="3233737" cy="2419350"/>
          </a:xfrm>
        </p:grpSpPr>
        <p:sp>
          <p:nvSpPr>
            <p:cNvPr id="7" name="Oval 6"/>
            <p:cNvSpPr/>
            <p:nvPr/>
          </p:nvSpPr>
          <p:spPr>
            <a:xfrm>
              <a:off x="1993107" y="1900238"/>
              <a:ext cx="328612" cy="32146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RO" dirty="0" smtClean="0"/>
                <a:t>6</a:t>
              </a:r>
              <a:endParaRPr lang="en-US" dirty="0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1495426" y="528638"/>
              <a:ext cx="3233737" cy="2419350"/>
              <a:chOff x="1495426" y="528638"/>
              <a:chExt cx="3233737" cy="2419350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2014538" y="528638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1</a:t>
                </a:r>
                <a:endParaRPr lang="en-US" dirty="0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495426" y="1173956"/>
                <a:ext cx="328612" cy="32146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2</a:t>
                </a:r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183607" y="1173956"/>
                <a:ext cx="328612" cy="32146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3</a:t>
                </a:r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495426" y="1900238"/>
                <a:ext cx="328612" cy="32146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5</a:t>
                </a: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540796" y="1900237"/>
                <a:ext cx="328612" cy="32146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7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917032" y="1173956"/>
                <a:ext cx="328612" cy="32146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4</a:t>
                </a:r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112294" y="1900238"/>
                <a:ext cx="328612" cy="32146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8</a:t>
                </a:r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809751" y="2626520"/>
                <a:ext cx="328612" cy="321468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9</a:t>
                </a:r>
                <a:endParaRPr lang="en-US"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381250" y="2626520"/>
                <a:ext cx="535782" cy="321468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sz="1200" dirty="0" smtClean="0"/>
                  <a:t>10</a:t>
                </a:r>
                <a:endParaRPr lang="en-US" sz="1200" dirty="0"/>
              </a:p>
            </p:txBody>
          </p:sp>
          <p:cxnSp>
            <p:nvCxnSpPr>
              <p:cNvPr id="4" name="Straight Connector 3"/>
              <p:cNvCxnSpPr>
                <a:stCxn id="2" idx="3"/>
                <a:endCxn id="5" idx="7"/>
              </p:cNvCxnSpPr>
              <p:nvPr/>
            </p:nvCxnSpPr>
            <p:spPr>
              <a:xfrm flipH="1">
                <a:off x="1775914" y="803028"/>
                <a:ext cx="286748" cy="41800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2" idx="4"/>
                <a:endCxn id="6" idx="0"/>
              </p:cNvCxnSpPr>
              <p:nvPr/>
            </p:nvCxnSpPr>
            <p:spPr>
              <a:xfrm>
                <a:off x="2178844" y="850106"/>
                <a:ext cx="169069" cy="32385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2" idx="5"/>
                <a:endCxn id="10" idx="1"/>
              </p:cNvCxnSpPr>
              <p:nvPr/>
            </p:nvCxnSpPr>
            <p:spPr>
              <a:xfrm>
                <a:off x="2295026" y="803028"/>
                <a:ext cx="670130" cy="41800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5" idx="4"/>
                <a:endCxn id="8" idx="0"/>
              </p:cNvCxnSpPr>
              <p:nvPr/>
            </p:nvCxnSpPr>
            <p:spPr>
              <a:xfrm>
                <a:off x="1659732" y="1495424"/>
                <a:ext cx="0" cy="4048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6" idx="4"/>
                <a:endCxn id="7" idx="0"/>
              </p:cNvCxnSpPr>
              <p:nvPr/>
            </p:nvCxnSpPr>
            <p:spPr>
              <a:xfrm flipH="1">
                <a:off x="2157413" y="1495424"/>
                <a:ext cx="190500" cy="4048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6" idx="5"/>
                <a:endCxn id="9" idx="0"/>
              </p:cNvCxnSpPr>
              <p:nvPr/>
            </p:nvCxnSpPr>
            <p:spPr>
              <a:xfrm>
                <a:off x="2464095" y="1448346"/>
                <a:ext cx="241007" cy="45189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10" idx="4"/>
                <a:endCxn id="11" idx="0"/>
              </p:cNvCxnSpPr>
              <p:nvPr/>
            </p:nvCxnSpPr>
            <p:spPr>
              <a:xfrm>
                <a:off x="3081338" y="1495424"/>
                <a:ext cx="195262" cy="4048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7" idx="4"/>
                <a:endCxn id="13" idx="0"/>
              </p:cNvCxnSpPr>
              <p:nvPr/>
            </p:nvCxnSpPr>
            <p:spPr>
              <a:xfrm flipH="1">
                <a:off x="1974057" y="2221706"/>
                <a:ext cx="183356" cy="4048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7" idx="5"/>
                <a:endCxn id="14" idx="0"/>
              </p:cNvCxnSpPr>
              <p:nvPr/>
            </p:nvCxnSpPr>
            <p:spPr>
              <a:xfrm>
                <a:off x="2273595" y="2174628"/>
                <a:ext cx="375546" cy="45189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5" idx="6"/>
                <a:endCxn id="6" idx="2"/>
              </p:cNvCxnSpPr>
              <p:nvPr/>
            </p:nvCxnSpPr>
            <p:spPr>
              <a:xfrm>
                <a:off x="1824038" y="1334690"/>
                <a:ext cx="359569" cy="0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6" idx="6"/>
                <a:endCxn id="10" idx="2"/>
              </p:cNvCxnSpPr>
              <p:nvPr/>
            </p:nvCxnSpPr>
            <p:spPr>
              <a:xfrm>
                <a:off x="2512219" y="1334690"/>
                <a:ext cx="40481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10" idx="6"/>
              </p:cNvCxnSpPr>
              <p:nvPr/>
            </p:nvCxnSpPr>
            <p:spPr>
              <a:xfrm>
                <a:off x="3245644" y="1334690"/>
                <a:ext cx="411956" cy="0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3729038" y="1221034"/>
                <a:ext cx="878681" cy="27439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Nivel 2</a:t>
                </a:r>
                <a:endParaRPr lang="en-US" dirty="0"/>
              </a:p>
            </p:txBody>
          </p:sp>
          <p:cxnSp>
            <p:nvCxnSpPr>
              <p:cNvPr id="39" name="Straight Connector 38"/>
              <p:cNvCxnSpPr>
                <a:stCxn id="2" idx="6"/>
              </p:cNvCxnSpPr>
              <p:nvPr/>
            </p:nvCxnSpPr>
            <p:spPr>
              <a:xfrm>
                <a:off x="2343150" y="689372"/>
                <a:ext cx="131445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Rectangle 41"/>
              <p:cNvSpPr/>
              <p:nvPr/>
            </p:nvSpPr>
            <p:spPr>
              <a:xfrm>
                <a:off x="3661672" y="552177"/>
                <a:ext cx="878681" cy="27439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Nivel 1</a:t>
                </a:r>
                <a:endParaRPr lang="en-US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850482" y="2604542"/>
                <a:ext cx="878681" cy="27439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Nivel 4</a:t>
                </a:r>
                <a:endParaRPr lang="en-US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818336" y="1915443"/>
                <a:ext cx="878681" cy="27439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Nivel 3</a:t>
                </a:r>
                <a:endParaRPr lang="en-US" dirty="0"/>
              </a:p>
            </p:txBody>
          </p:sp>
          <p:cxnSp>
            <p:nvCxnSpPr>
              <p:cNvPr id="41" name="Straight Connector 40"/>
              <p:cNvCxnSpPr>
                <a:stCxn id="8" idx="6"/>
                <a:endCxn id="7" idx="2"/>
              </p:cNvCxnSpPr>
              <p:nvPr/>
            </p:nvCxnSpPr>
            <p:spPr>
              <a:xfrm>
                <a:off x="1824038" y="2060972"/>
                <a:ext cx="169069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7" idx="6"/>
                <a:endCxn id="9" idx="2"/>
              </p:cNvCxnSpPr>
              <p:nvPr/>
            </p:nvCxnSpPr>
            <p:spPr>
              <a:xfrm flipV="1">
                <a:off x="2321719" y="2060971"/>
                <a:ext cx="219077" cy="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9" idx="6"/>
                <a:endCxn id="11" idx="2"/>
              </p:cNvCxnSpPr>
              <p:nvPr/>
            </p:nvCxnSpPr>
            <p:spPr>
              <a:xfrm>
                <a:off x="2869408" y="2060971"/>
                <a:ext cx="242886" cy="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11" idx="6"/>
              </p:cNvCxnSpPr>
              <p:nvPr/>
            </p:nvCxnSpPr>
            <p:spPr>
              <a:xfrm flipV="1">
                <a:off x="3440906" y="2060971"/>
                <a:ext cx="335758" cy="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13" idx="6"/>
                <a:endCxn id="14" idx="2"/>
              </p:cNvCxnSpPr>
              <p:nvPr/>
            </p:nvCxnSpPr>
            <p:spPr>
              <a:xfrm>
                <a:off x="2138363" y="2787254"/>
                <a:ext cx="242887" cy="0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14" idx="6"/>
              </p:cNvCxnSpPr>
              <p:nvPr/>
            </p:nvCxnSpPr>
            <p:spPr>
              <a:xfrm>
                <a:off x="2917032" y="2787254"/>
                <a:ext cx="901304" cy="0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41" name="Rectangle 140"/>
          <p:cNvSpPr/>
          <p:nvPr/>
        </p:nvSpPr>
        <p:spPr>
          <a:xfrm>
            <a:off x="1362574" y="258485"/>
            <a:ext cx="75528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ungimea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maximă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lanț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rădăcină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un nod al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arborelui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reprezintă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înălțimea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arborelui</a:t>
            </a:r>
            <a:r>
              <a:rPr lang="ro-RO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 al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arborelui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împreună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toți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descendenții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formează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 </a:t>
            </a:r>
            <a:r>
              <a:rPr lang="en-US" b="1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subarbore</a:t>
            </a:r>
            <a:r>
              <a:rPr lang="ro-RO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>
            <a:spLocks noGrp="1"/>
          </p:cNvSpPr>
          <p:nvPr>
            <p:ph type="body" idx="1"/>
          </p:nvPr>
        </p:nvSpPr>
        <p:spPr>
          <a:xfrm>
            <a:off x="1264443" y="345938"/>
            <a:ext cx="7508281" cy="42760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46050" indent="0">
              <a:buNone/>
            </a:pPr>
            <a:r>
              <a:rPr lang="ro-RO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Teoremă</a:t>
            </a:r>
          </a:p>
          <a:p>
            <a:pPr marL="146050" indent="0">
              <a:buNone/>
            </a:pPr>
            <a:r>
              <a:rPr lang="ro-RO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ro-R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arbore cu n vârfuri are n – 1 muchii.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endParaRPr lang="ro-RO" sz="1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r>
              <a:rPr lang="ro-RO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Teoremă</a:t>
            </a:r>
          </a:p>
          <a:p>
            <a:pPr marL="146050" indent="0">
              <a:buNone/>
            </a:pPr>
            <a:r>
              <a:rPr lang="ro-RO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 </a:t>
            </a:r>
            <a:r>
              <a:rPr lang="ro-R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graf G=(X, U). </a:t>
            </a:r>
            <a:r>
              <a:rPr lang="ro-RO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Următoarele </a:t>
            </a:r>
            <a:r>
              <a:rPr lang="ro-R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afirmaţii sunt echivalente: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r>
              <a:rPr lang="ro-R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G este arbore.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r>
              <a:rPr lang="ro-R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G este un graf conex, minimal cu această proprietate (eliminând o muchie oarecare se obţine un graf neconex).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r>
              <a:rPr lang="ro-R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G este un graf fără cicluri, maximal cu această proprietate (dacă se adaugă o muchie se obţine un graf care are măcar un ciclu).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r>
              <a:rPr lang="ro-R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r>
              <a:rPr lang="ro-RO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Definiţie:</a:t>
            </a:r>
            <a:r>
              <a:rPr lang="ro-RO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46050" indent="0">
              <a:buNone/>
            </a:pPr>
            <a:r>
              <a:rPr lang="ro-RO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 </a:t>
            </a:r>
            <a:r>
              <a:rPr lang="ro-R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un graf. Un graf parţial H al său care în plus este şi arbore se numeşte </a:t>
            </a:r>
            <a:r>
              <a:rPr lang="ro-RO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arbore parţial</a:t>
            </a:r>
            <a:r>
              <a:rPr lang="ro-R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endParaRPr lang="ro-RO" sz="1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r>
              <a:rPr lang="ro-RO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Corolar</a:t>
            </a:r>
          </a:p>
          <a:p>
            <a:pPr marL="146050" indent="0">
              <a:buNone/>
            </a:pPr>
            <a:r>
              <a:rPr lang="ro-RO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ro-R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 G=(X, U) conţine un arbore parţial dacă şi numai dacă G este conex.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sz="140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304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2047" y="103288"/>
            <a:ext cx="20665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o-RO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Reprezentarea arborilor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1342002" y="359101"/>
                <a:ext cx="7091196" cy="1434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ro-RO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Fie un arbore cu n noduri.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>
                    <a:tab pos="228600" algn="l"/>
                  </a:tabLst>
                </a:pPr>
                <a:endParaRPr kumimoji="0" lang="ro-RO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>
                    <a:tab pos="228600" algn="l"/>
                  </a:tabLst>
                </a:pPr>
                <a:r>
                  <a:rPr kumimoji="0" lang="ro-RO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1. Reprezentare prin matrice de adiacenţă.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endParaRPr kumimoji="0" lang="ro-RO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kumimoji="0" lang="ro-RO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o-RO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ro-RO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 </a:t>
                </a:r>
                <a:r>
                  <a:rPr kumimoji="0" lang="ro-RO" b="0" i="0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 x n</a:t>
                </a:r>
                <a:r>
                  <a:rPr kumimoji="0" lang="ro-RO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kumimoji="0" lang="ro-RO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[ i , j ]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kumimoji="0" lang="ro-RO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kumimoji="0" lang="ro-RO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1, </m:t>
                            </m:r>
                            <m:r>
                              <m:rPr>
                                <m:sty m:val="p"/>
                              </m:rP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dac</m:t>
                            </m:r>
                            <m: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ă </m:t>
                            </m:r>
                            <m:r>
                              <m:rPr>
                                <m:sty m:val="p"/>
                              </m:rP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i</m:t>
                            </m:r>
                            <m: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este</m:t>
                            </m:r>
                            <m: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tat</m:t>
                            </m:r>
                            <m: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ă</m:t>
                            </m:r>
                            <m:r>
                              <m:rPr>
                                <m:sty m:val="p"/>
                              </m:rP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l</m:t>
                            </m:r>
                            <m: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lui</m:t>
                            </m:r>
                            <m: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j</m:t>
                            </m:r>
                          </m:e>
                          <m:e>
                            <m: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0, î</m:t>
                            </m:r>
                            <m:r>
                              <m:rPr>
                                <m:sty m:val="p"/>
                              </m:rP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n</m:t>
                            </m:r>
                            <m: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caz</m:t>
                            </m:r>
                            <m: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contrar</m:t>
                            </m:r>
                            <m:r>
                              <a:rPr kumimoji="0" lang="ro-RO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      </m:t>
                            </m:r>
                          </m:e>
                        </m:eqArr>
                      </m:e>
                    </m:d>
                  </m:oMath>
                </a14:m>
                <a:endParaRPr kumimoji="0" lang="ro-RO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42002" y="359101"/>
                <a:ext cx="7091196" cy="1434688"/>
              </a:xfrm>
              <a:prstGeom prst="rect">
                <a:avLst/>
              </a:prstGeom>
              <a:blipFill rotWithShape="0">
                <a:blip r:embed="rId4"/>
                <a:stretch>
                  <a:fillRect l="-258" t="-11915" b="-1059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414463" y="2164557"/>
            <a:ext cx="7293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 arborele din imagine matricea de adiacență este</a:t>
            </a:r>
            <a:r>
              <a:rPr lang="ro-RO" dirty="0" smtClean="0"/>
              <a:t>: 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6524626" y="2164557"/>
            <a:ext cx="2333624" cy="2419350"/>
            <a:chOff x="1495426" y="528638"/>
            <a:chExt cx="1945480" cy="2419350"/>
          </a:xfrm>
        </p:grpSpPr>
        <p:sp>
          <p:nvSpPr>
            <p:cNvPr id="45" name="Oval 44"/>
            <p:cNvSpPr/>
            <p:nvPr/>
          </p:nvSpPr>
          <p:spPr>
            <a:xfrm>
              <a:off x="1975247" y="1900237"/>
              <a:ext cx="328612" cy="32146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RO" dirty="0" smtClean="0"/>
                <a:t>6</a:t>
              </a:r>
              <a:endParaRPr lang="en-US" dirty="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1495426" y="528638"/>
              <a:ext cx="1945480" cy="2419350"/>
              <a:chOff x="1495426" y="528638"/>
              <a:chExt cx="1945480" cy="241935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2014538" y="528638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1</a:t>
                </a:r>
                <a:endParaRPr lang="en-US" dirty="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495426" y="1173956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2</a:t>
                </a:r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157413" y="1101973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3</a:t>
                </a:r>
                <a:endParaRPr lang="en-US" dirty="0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495426" y="1900238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5</a:t>
                </a:r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540796" y="1900237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7</a:t>
                </a:r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917032" y="1173956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4</a:t>
                </a: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112294" y="1900238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8</a:t>
                </a:r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801502" y="2612122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9</a:t>
                </a:r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381250" y="2626520"/>
                <a:ext cx="53578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sz="1200" dirty="0" smtClean="0"/>
                  <a:t>10</a:t>
                </a:r>
                <a:endParaRPr lang="en-US" sz="1200" dirty="0"/>
              </a:p>
            </p:txBody>
          </p:sp>
          <p:cxnSp>
            <p:nvCxnSpPr>
              <p:cNvPr id="56" name="Straight Connector 55"/>
              <p:cNvCxnSpPr>
                <a:stCxn id="47" idx="3"/>
                <a:endCxn id="48" idx="7"/>
              </p:cNvCxnSpPr>
              <p:nvPr/>
            </p:nvCxnSpPr>
            <p:spPr>
              <a:xfrm flipH="1">
                <a:off x="1775914" y="803028"/>
                <a:ext cx="286748" cy="41800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47" idx="4"/>
                <a:endCxn id="49" idx="0"/>
              </p:cNvCxnSpPr>
              <p:nvPr/>
            </p:nvCxnSpPr>
            <p:spPr>
              <a:xfrm>
                <a:off x="2178844" y="850106"/>
                <a:ext cx="142875" cy="25186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47" idx="5"/>
                <a:endCxn id="52" idx="1"/>
              </p:cNvCxnSpPr>
              <p:nvPr/>
            </p:nvCxnSpPr>
            <p:spPr>
              <a:xfrm>
                <a:off x="2295026" y="803028"/>
                <a:ext cx="670130" cy="41800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48" idx="4"/>
                <a:endCxn id="50" idx="0"/>
              </p:cNvCxnSpPr>
              <p:nvPr/>
            </p:nvCxnSpPr>
            <p:spPr>
              <a:xfrm>
                <a:off x="1659732" y="1495424"/>
                <a:ext cx="0" cy="4048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49" idx="4"/>
                <a:endCxn id="45" idx="0"/>
              </p:cNvCxnSpPr>
              <p:nvPr/>
            </p:nvCxnSpPr>
            <p:spPr>
              <a:xfrm flipH="1">
                <a:off x="2139553" y="1423441"/>
                <a:ext cx="182166" cy="47679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49" idx="5"/>
                <a:endCxn id="51" idx="0"/>
              </p:cNvCxnSpPr>
              <p:nvPr/>
            </p:nvCxnSpPr>
            <p:spPr>
              <a:xfrm>
                <a:off x="2437901" y="1376363"/>
                <a:ext cx="267201" cy="52387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>
                <a:stCxn id="52" idx="4"/>
                <a:endCxn id="53" idx="0"/>
              </p:cNvCxnSpPr>
              <p:nvPr/>
            </p:nvCxnSpPr>
            <p:spPr>
              <a:xfrm>
                <a:off x="3081338" y="1495424"/>
                <a:ext cx="195262" cy="4048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45" idx="4"/>
                <a:endCxn id="54" idx="0"/>
              </p:cNvCxnSpPr>
              <p:nvPr/>
            </p:nvCxnSpPr>
            <p:spPr>
              <a:xfrm flipH="1">
                <a:off x="1965808" y="2221705"/>
                <a:ext cx="173745" cy="39041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45" idx="5"/>
                <a:endCxn id="55" idx="0"/>
              </p:cNvCxnSpPr>
              <p:nvPr/>
            </p:nvCxnSpPr>
            <p:spPr>
              <a:xfrm>
                <a:off x="2255735" y="2174627"/>
                <a:ext cx="393405" cy="45189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0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431219"/>
              </p:ext>
            </p:extLst>
          </p:nvPr>
        </p:nvGraphicFramePr>
        <p:xfrm>
          <a:off x="1395413" y="2574925"/>
          <a:ext cx="255587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5" imgW="2552400" imgH="2286000" progId="Equation.3">
                  <p:embed/>
                </p:oleObj>
              </mc:Choice>
              <mc:Fallback>
                <p:oleObj name="Equation" r:id="rId5" imgW="2552400" imgH="2286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2574925"/>
                        <a:ext cx="2555875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90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283723"/>
              </p:ext>
            </p:extLst>
          </p:nvPr>
        </p:nvGraphicFramePr>
        <p:xfrm>
          <a:off x="1412633" y="1616868"/>
          <a:ext cx="2630729" cy="23748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5402"/>
                <a:gridCol w="1895327"/>
              </a:tblGrid>
              <a:tr h="2412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Nodul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Lista </a:t>
                      </a: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descendenţi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537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2 , 3 , 4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</a:t>
                      </a:r>
                      <a:r>
                        <a:rPr lang="ro-RO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41171" y="117574"/>
            <a:ext cx="777605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Reprezentarea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referințe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descendente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tabLst>
                <a:tab pos="228600" algn="l"/>
              </a:tabLst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nod 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arborelui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memorează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informații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despre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descendenții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Este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reprezentarea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adiacențe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grafurilor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228600" algn="l"/>
              </a:tabLst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arborele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alăturat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tabLst>
                <a:tab pos="228600" algn="l"/>
              </a:tabLs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779155" y="1535907"/>
            <a:ext cx="2333624" cy="2419350"/>
            <a:chOff x="1495426" y="528638"/>
            <a:chExt cx="1945480" cy="2419350"/>
          </a:xfrm>
        </p:grpSpPr>
        <p:sp>
          <p:nvSpPr>
            <p:cNvPr id="8" name="Oval 7"/>
            <p:cNvSpPr/>
            <p:nvPr/>
          </p:nvSpPr>
          <p:spPr>
            <a:xfrm>
              <a:off x="1975247" y="1900237"/>
              <a:ext cx="328612" cy="32146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RO" dirty="0" smtClean="0"/>
                <a:t>6</a:t>
              </a:r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495426" y="528638"/>
              <a:ext cx="1945480" cy="2419350"/>
              <a:chOff x="1495426" y="528638"/>
              <a:chExt cx="1945480" cy="241935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2014538" y="528638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1</a:t>
                </a:r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495426" y="1173956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2</a:t>
                </a:r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157413" y="1101973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3</a:t>
                </a:r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495426" y="1900238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5</a:t>
                </a:r>
                <a:endParaRPr lang="en-US"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540796" y="1900237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7</a:t>
                </a:r>
                <a:endParaRPr lang="en-US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917032" y="1173956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4</a:t>
                </a:r>
                <a:endParaRPr lang="en-US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112294" y="1900238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8</a:t>
                </a:r>
                <a:endParaRPr lang="en-US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801502" y="2612122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9</a:t>
                </a:r>
                <a:endParaRPr lang="en-US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381250" y="2626520"/>
                <a:ext cx="53578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sz="1200" dirty="0" smtClean="0"/>
                  <a:t>10</a:t>
                </a:r>
                <a:endParaRPr lang="en-US" sz="1200" dirty="0"/>
              </a:p>
            </p:txBody>
          </p:sp>
          <p:cxnSp>
            <p:nvCxnSpPr>
              <p:cNvPr id="19" name="Straight Connector 18"/>
              <p:cNvCxnSpPr>
                <a:stCxn id="10" idx="3"/>
                <a:endCxn id="11" idx="7"/>
              </p:cNvCxnSpPr>
              <p:nvPr/>
            </p:nvCxnSpPr>
            <p:spPr>
              <a:xfrm flipH="1">
                <a:off x="1775914" y="803028"/>
                <a:ext cx="286748" cy="41800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0" idx="4"/>
                <a:endCxn id="12" idx="0"/>
              </p:cNvCxnSpPr>
              <p:nvPr/>
            </p:nvCxnSpPr>
            <p:spPr>
              <a:xfrm>
                <a:off x="2178844" y="850106"/>
                <a:ext cx="142875" cy="25186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0" idx="5"/>
                <a:endCxn id="15" idx="1"/>
              </p:cNvCxnSpPr>
              <p:nvPr/>
            </p:nvCxnSpPr>
            <p:spPr>
              <a:xfrm>
                <a:off x="2295026" y="803028"/>
                <a:ext cx="670130" cy="41800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1" idx="4"/>
                <a:endCxn id="13" idx="0"/>
              </p:cNvCxnSpPr>
              <p:nvPr/>
            </p:nvCxnSpPr>
            <p:spPr>
              <a:xfrm>
                <a:off x="1659732" y="1495424"/>
                <a:ext cx="0" cy="4048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2" idx="4"/>
                <a:endCxn id="8" idx="0"/>
              </p:cNvCxnSpPr>
              <p:nvPr/>
            </p:nvCxnSpPr>
            <p:spPr>
              <a:xfrm flipH="1">
                <a:off x="2139553" y="1423441"/>
                <a:ext cx="182166" cy="47679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12" idx="5"/>
                <a:endCxn id="14" idx="0"/>
              </p:cNvCxnSpPr>
              <p:nvPr/>
            </p:nvCxnSpPr>
            <p:spPr>
              <a:xfrm>
                <a:off x="2437901" y="1376363"/>
                <a:ext cx="267201" cy="52387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15" idx="4"/>
                <a:endCxn id="16" idx="0"/>
              </p:cNvCxnSpPr>
              <p:nvPr/>
            </p:nvCxnSpPr>
            <p:spPr>
              <a:xfrm>
                <a:off x="3081338" y="1495424"/>
                <a:ext cx="195262" cy="4048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8" idx="4"/>
                <a:endCxn id="17" idx="0"/>
              </p:cNvCxnSpPr>
              <p:nvPr/>
            </p:nvCxnSpPr>
            <p:spPr>
              <a:xfrm flipH="1">
                <a:off x="1965808" y="2221705"/>
                <a:ext cx="173745" cy="39041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8" idx="5"/>
                <a:endCxn id="18" idx="0"/>
              </p:cNvCxnSpPr>
              <p:nvPr/>
            </p:nvCxnSpPr>
            <p:spPr>
              <a:xfrm>
                <a:off x="2255735" y="2174627"/>
                <a:ext cx="393405" cy="45189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963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086336" y="978695"/>
            <a:ext cx="2333624" cy="2419350"/>
            <a:chOff x="1495426" y="528638"/>
            <a:chExt cx="1945480" cy="2419350"/>
          </a:xfrm>
        </p:grpSpPr>
        <p:sp>
          <p:nvSpPr>
            <p:cNvPr id="8" name="Oval 7"/>
            <p:cNvSpPr/>
            <p:nvPr/>
          </p:nvSpPr>
          <p:spPr>
            <a:xfrm>
              <a:off x="1975247" y="1900237"/>
              <a:ext cx="328612" cy="32146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RO" dirty="0" smtClean="0"/>
                <a:t>6</a:t>
              </a:r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495426" y="528638"/>
              <a:ext cx="1945480" cy="2419350"/>
              <a:chOff x="1495426" y="528638"/>
              <a:chExt cx="1945480" cy="241935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2014538" y="528638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1</a:t>
                </a:r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495426" y="1173956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2</a:t>
                </a:r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157413" y="1101973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3</a:t>
                </a:r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495426" y="1900238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5</a:t>
                </a:r>
                <a:endParaRPr lang="en-US"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540796" y="1900237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7</a:t>
                </a:r>
                <a:endParaRPr lang="en-US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917032" y="1173956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4</a:t>
                </a:r>
                <a:endParaRPr lang="en-US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112294" y="1900238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8</a:t>
                </a:r>
                <a:endParaRPr lang="en-US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801502" y="2612122"/>
                <a:ext cx="32861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dirty="0" smtClean="0"/>
                  <a:t>9</a:t>
                </a:r>
                <a:endParaRPr lang="en-US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381250" y="2626520"/>
                <a:ext cx="535782" cy="3214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o-RO" sz="1200" dirty="0" smtClean="0"/>
                  <a:t>10</a:t>
                </a:r>
                <a:endParaRPr lang="en-US" sz="1200" dirty="0"/>
              </a:p>
            </p:txBody>
          </p:sp>
          <p:cxnSp>
            <p:nvCxnSpPr>
              <p:cNvPr id="19" name="Straight Connector 18"/>
              <p:cNvCxnSpPr>
                <a:stCxn id="10" idx="3"/>
                <a:endCxn id="11" idx="7"/>
              </p:cNvCxnSpPr>
              <p:nvPr/>
            </p:nvCxnSpPr>
            <p:spPr>
              <a:xfrm flipH="1">
                <a:off x="1775914" y="803028"/>
                <a:ext cx="286748" cy="41800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0" idx="4"/>
                <a:endCxn id="12" idx="0"/>
              </p:cNvCxnSpPr>
              <p:nvPr/>
            </p:nvCxnSpPr>
            <p:spPr>
              <a:xfrm>
                <a:off x="2178844" y="850106"/>
                <a:ext cx="142875" cy="25186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0" idx="5"/>
                <a:endCxn id="15" idx="1"/>
              </p:cNvCxnSpPr>
              <p:nvPr/>
            </p:nvCxnSpPr>
            <p:spPr>
              <a:xfrm>
                <a:off x="2295026" y="803028"/>
                <a:ext cx="670130" cy="41800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1" idx="4"/>
                <a:endCxn id="13" idx="0"/>
              </p:cNvCxnSpPr>
              <p:nvPr/>
            </p:nvCxnSpPr>
            <p:spPr>
              <a:xfrm>
                <a:off x="1659732" y="1495424"/>
                <a:ext cx="0" cy="4048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2" idx="4"/>
                <a:endCxn id="8" idx="0"/>
              </p:cNvCxnSpPr>
              <p:nvPr/>
            </p:nvCxnSpPr>
            <p:spPr>
              <a:xfrm flipH="1">
                <a:off x="2139553" y="1423441"/>
                <a:ext cx="182166" cy="47679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12" idx="5"/>
                <a:endCxn id="14" idx="0"/>
              </p:cNvCxnSpPr>
              <p:nvPr/>
            </p:nvCxnSpPr>
            <p:spPr>
              <a:xfrm>
                <a:off x="2437901" y="1376363"/>
                <a:ext cx="267201" cy="52387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15" idx="4"/>
                <a:endCxn id="16" idx="0"/>
              </p:cNvCxnSpPr>
              <p:nvPr/>
            </p:nvCxnSpPr>
            <p:spPr>
              <a:xfrm>
                <a:off x="3081338" y="1495424"/>
                <a:ext cx="195262" cy="4048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8" idx="4"/>
                <a:endCxn id="17" idx="0"/>
              </p:cNvCxnSpPr>
              <p:nvPr/>
            </p:nvCxnSpPr>
            <p:spPr>
              <a:xfrm flipH="1">
                <a:off x="1965808" y="2221705"/>
                <a:ext cx="173745" cy="39041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8" idx="5"/>
                <a:endCxn id="18" idx="0"/>
              </p:cNvCxnSpPr>
              <p:nvPr/>
            </p:nvCxnSpPr>
            <p:spPr>
              <a:xfrm>
                <a:off x="2255735" y="2174627"/>
                <a:ext cx="393405" cy="45189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Rectangle 5"/>
          <p:cNvSpPr/>
          <p:nvPr/>
        </p:nvSpPr>
        <p:spPr>
          <a:xfrm>
            <a:off x="1202460" y="202704"/>
            <a:ext cx="763435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228600" algn="l"/>
              </a:tabLst>
            </a:pP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Vector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 taţi – memorează pentru fiecare nod părintele acestuia. Pentru rădăcină elementul corespunzător din vector este egal cu 0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algn="just">
              <a:tabLst>
                <a:tab pos="228600" algn="l"/>
              </a:tabLst>
            </a:pPr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[r] = 0, </a:t>
            </a:r>
            <a:r>
              <a:rPr lang="en-US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unde</a:t>
            </a:r>
            <a:r>
              <a:rPr lang="en-US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r </a:t>
            </a:r>
            <a:r>
              <a:rPr lang="en-US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este</a:t>
            </a:r>
            <a:r>
              <a:rPr lang="en-US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rădăcina arbrorelui</a:t>
            </a:r>
          </a:p>
          <a:p>
            <a:pPr lvl="0" algn="just">
              <a:tabLst>
                <a:tab pos="228600" algn="l"/>
              </a:tabLst>
            </a:pPr>
            <a:r>
              <a:rPr lang="ro-RO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] 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tatăl nodului i</a:t>
            </a:r>
          </a:p>
          <a:p>
            <a:pPr algn="just"/>
            <a:endParaRPr lang="ro-RO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arborele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alăturat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avem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următorul vector de tați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o-RO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o-RO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o-RO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Nodul 1 este tată pentru nodurile 2, 3, 4.</a:t>
            </a:r>
          </a:p>
          <a:p>
            <a:pPr algn="just"/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Nodul 2 este tată pentru nodul 5.</a:t>
            </a:r>
          </a:p>
          <a:p>
            <a:pPr algn="just"/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Nodul 3 este tată pentru nodurile 6 și 7.</a:t>
            </a:r>
          </a:p>
          <a:p>
            <a:pPr algn="just"/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Nodul 4 este tată pentru nodul 8.</a:t>
            </a:r>
          </a:p>
          <a:p>
            <a:pPr algn="just"/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Nodul 6 este tată pentru nodurile 9 și 10.</a:t>
            </a:r>
          </a:p>
          <a:p>
            <a:pPr algn="just"/>
            <a:endParaRPr lang="ro-RO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o-RO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Observații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În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vectorul de tați există o singură valoare 0, corespunzătoare 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rădăcinii.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Frunzele corespund valorilor care nu apar în vectorul de tați.</a:t>
            </a:r>
          </a:p>
          <a:p>
            <a:pPr algn="just"/>
            <a:endParaRPr lang="ro-RO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o-RO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Arborii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pot fi parcurşi prin metode specifice grafurilor: în 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adâncime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și în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lăţime.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056282"/>
              </p:ext>
            </p:extLst>
          </p:nvPr>
        </p:nvGraphicFramePr>
        <p:xfrm>
          <a:off x="1271658" y="1733549"/>
          <a:ext cx="4069560" cy="609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71417"/>
                <a:gridCol w="268503"/>
                <a:gridCol w="369960"/>
                <a:gridCol w="369960"/>
                <a:gridCol w="369960"/>
                <a:gridCol w="369960"/>
                <a:gridCol w="369960"/>
                <a:gridCol w="369960"/>
                <a:gridCol w="369960"/>
                <a:gridCol w="369960"/>
                <a:gridCol w="369960"/>
              </a:tblGrid>
              <a:tr h="148035">
                <a:tc>
                  <a:txBody>
                    <a:bodyPr/>
                    <a:lstStyle/>
                    <a:p>
                      <a:pPr algn="ctr"/>
                      <a:r>
                        <a:rPr lang="ro-RO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8035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o-RO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43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02460" y="202704"/>
            <a:ext cx="763435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228600" algn="l"/>
              </a:tabLst>
            </a:pPr>
            <a:r>
              <a:rPr lang="ro-RO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Aplicație:</a:t>
            </a:r>
          </a:p>
          <a:p>
            <a:pPr lvl="0" algn="just">
              <a:tabLst>
                <a:tab pos="228600" algn="l"/>
              </a:tabLst>
            </a:pP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Să se scrie pentru arborele din figură matricea de adiacență, reprezentarea prin referințe descendente și vectorul de tați. </a:t>
            </a:r>
          </a:p>
          <a:p>
            <a:pPr lvl="0" algn="just">
              <a:tabLst>
                <a:tab pos="228600" algn="l"/>
              </a:tabLst>
            </a:pPr>
            <a:endParaRPr lang="ro-RO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tabLst>
                <a:tab pos="228600" algn="l"/>
              </a:tabLst>
            </a:pPr>
            <a:r>
              <a:rPr lang="ro-RO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Matricea de adiacență	             Reprezentarea prin referințe descendente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535827"/>
              </p:ext>
            </p:extLst>
          </p:nvPr>
        </p:nvGraphicFramePr>
        <p:xfrm>
          <a:off x="3717059" y="4093307"/>
          <a:ext cx="4069560" cy="609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71417"/>
                <a:gridCol w="268503"/>
                <a:gridCol w="369960"/>
                <a:gridCol w="369960"/>
                <a:gridCol w="369960"/>
                <a:gridCol w="369960"/>
                <a:gridCol w="369960"/>
                <a:gridCol w="369960"/>
                <a:gridCol w="369960"/>
                <a:gridCol w="369960"/>
                <a:gridCol w="36996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o-RO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0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0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8035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o-RO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6527008" y="1372255"/>
            <a:ext cx="2309811" cy="2057401"/>
            <a:chOff x="6191250" y="885824"/>
            <a:chExt cx="2762249" cy="2340769"/>
          </a:xfrm>
        </p:grpSpPr>
        <p:sp>
          <p:nvSpPr>
            <p:cNvPr id="2" name="Oval 1"/>
            <p:cNvSpPr/>
            <p:nvPr/>
          </p:nvSpPr>
          <p:spPr>
            <a:xfrm>
              <a:off x="7522368" y="885824"/>
              <a:ext cx="414338" cy="40005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960393" y="1495424"/>
              <a:ext cx="414338" cy="40005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6546055" y="2105024"/>
              <a:ext cx="414338" cy="40005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315199" y="2105024"/>
              <a:ext cx="414338" cy="40005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7946230" y="1495424"/>
              <a:ext cx="414338" cy="40005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6191250" y="2826543"/>
              <a:ext cx="414338" cy="40005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6900861" y="2826543"/>
              <a:ext cx="414338" cy="40005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7917655" y="2105024"/>
              <a:ext cx="414338" cy="40005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8479630" y="2105024"/>
              <a:ext cx="414338" cy="40005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8420099" y="2826543"/>
              <a:ext cx="533400" cy="40005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1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en-US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" name="Straight Connector 4"/>
            <p:cNvCxnSpPr>
              <a:stCxn id="2" idx="3"/>
              <a:endCxn id="28" idx="7"/>
            </p:cNvCxnSpPr>
            <p:nvPr/>
          </p:nvCxnSpPr>
          <p:spPr>
            <a:xfrm flipH="1">
              <a:off x="7314053" y="1227288"/>
              <a:ext cx="268993" cy="3267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" idx="5"/>
              <a:endCxn id="31" idx="0"/>
            </p:cNvCxnSpPr>
            <p:nvPr/>
          </p:nvCxnSpPr>
          <p:spPr>
            <a:xfrm>
              <a:off x="7876028" y="1227288"/>
              <a:ext cx="277371" cy="2681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8" idx="3"/>
            </p:cNvCxnSpPr>
            <p:nvPr/>
          </p:nvCxnSpPr>
          <p:spPr>
            <a:xfrm flipH="1">
              <a:off x="6752078" y="1836888"/>
              <a:ext cx="268993" cy="2681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29" idx="3"/>
              <a:endCxn id="32" idx="0"/>
            </p:cNvCxnSpPr>
            <p:nvPr/>
          </p:nvCxnSpPr>
          <p:spPr>
            <a:xfrm flipH="1">
              <a:off x="6398419" y="2446488"/>
              <a:ext cx="208314" cy="38005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endCxn id="30" idx="0"/>
            </p:cNvCxnSpPr>
            <p:nvPr/>
          </p:nvCxnSpPr>
          <p:spPr>
            <a:xfrm>
              <a:off x="7314053" y="1836888"/>
              <a:ext cx="208315" cy="2681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endCxn id="33" idx="0"/>
            </p:cNvCxnSpPr>
            <p:nvPr/>
          </p:nvCxnSpPr>
          <p:spPr>
            <a:xfrm>
              <a:off x="6900861" y="2446488"/>
              <a:ext cx="207169" cy="38005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34" idx="0"/>
            </p:cNvCxnSpPr>
            <p:nvPr/>
          </p:nvCxnSpPr>
          <p:spPr>
            <a:xfrm flipH="1">
              <a:off x="8124824" y="1895474"/>
              <a:ext cx="28575" cy="2095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1" idx="5"/>
              <a:endCxn id="35" idx="0"/>
            </p:cNvCxnSpPr>
            <p:nvPr/>
          </p:nvCxnSpPr>
          <p:spPr>
            <a:xfrm>
              <a:off x="8299890" y="1836888"/>
              <a:ext cx="386909" cy="2681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35" idx="4"/>
              <a:endCxn id="36" idx="0"/>
            </p:cNvCxnSpPr>
            <p:nvPr/>
          </p:nvCxnSpPr>
          <p:spPr>
            <a:xfrm>
              <a:off x="8686799" y="2505074"/>
              <a:ext cx="0" cy="3214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834503"/>
              </p:ext>
            </p:extLst>
          </p:nvPr>
        </p:nvGraphicFramePr>
        <p:xfrm>
          <a:off x="1202460" y="1372255"/>
          <a:ext cx="2345470" cy="304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4547"/>
                <a:gridCol w="234547"/>
                <a:gridCol w="234547"/>
                <a:gridCol w="234547"/>
                <a:gridCol w="234547"/>
                <a:gridCol w="234547"/>
                <a:gridCol w="234547"/>
                <a:gridCol w="234547"/>
                <a:gridCol w="234547"/>
                <a:gridCol w="234547"/>
              </a:tblGrid>
              <a:tr h="273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297587"/>
              </p:ext>
            </p:extLst>
          </p:nvPr>
        </p:nvGraphicFramePr>
        <p:xfrm>
          <a:off x="3704541" y="1372255"/>
          <a:ext cx="2303352" cy="23709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5402"/>
                <a:gridCol w="1567950"/>
              </a:tblGrid>
              <a:tr h="2373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Nodul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Lista </a:t>
                      </a:r>
                      <a:r>
                        <a:rPr lang="ro-RO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descendenţi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537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3636168" y="3771899"/>
            <a:ext cx="2478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Vectorul de tați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dirty="0" smtClean="0">
                <a:solidFill>
                  <a:srgbClr val="000000"/>
                </a:solidFill>
              </a:rPr>
              <a:t>ARBORI BINARI</a:t>
            </a:r>
            <a:endParaRPr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40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1673</Words>
  <Application>Microsoft Office PowerPoint</Application>
  <PresentationFormat>On-screen Show (16:9)</PresentationFormat>
  <Paragraphs>404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Lato</vt:lpstr>
      <vt:lpstr>Times New Roman</vt:lpstr>
      <vt:lpstr>Wingdings</vt:lpstr>
      <vt:lpstr>Montserrat</vt:lpstr>
      <vt:lpstr>Cambria Math</vt:lpstr>
      <vt:lpstr>Symbol</vt:lpstr>
      <vt:lpstr>Arial</vt:lpstr>
      <vt:lpstr>Focus</vt:lpstr>
      <vt:lpstr>Equation</vt:lpstr>
      <vt:lpstr>ARBORI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ARBORI BINARI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ARBORI</dc:title>
  <dc:creator>ISJ</dc:creator>
  <cp:lastModifiedBy>ISJ</cp:lastModifiedBy>
  <cp:revision>56</cp:revision>
  <dcterms:modified xsi:type="dcterms:W3CDTF">2020-04-14T09:13:27Z</dcterms:modified>
</cp:coreProperties>
</file>