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5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Grafuri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ponderate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436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50095" y="99499"/>
            <a:ext cx="3845511" cy="2625034"/>
            <a:chOff x="5406522" y="2310855"/>
            <a:chExt cx="3845511" cy="2625034"/>
          </a:xfrm>
        </p:grpSpPr>
        <p:grpSp>
          <p:nvGrpSpPr>
            <p:cNvPr id="13" name="Group 12"/>
            <p:cNvGrpSpPr/>
            <p:nvPr/>
          </p:nvGrpSpPr>
          <p:grpSpPr>
            <a:xfrm>
              <a:off x="5406522" y="2350725"/>
              <a:ext cx="3845511" cy="2585164"/>
              <a:chOff x="784302" y="2210765"/>
              <a:chExt cx="3845511" cy="2585164"/>
            </a:xfrm>
          </p:grpSpPr>
          <p:cxnSp>
            <p:nvCxnSpPr>
              <p:cNvPr id="15" name="Straight Connector 14"/>
              <p:cNvCxnSpPr>
                <a:endCxn id="18" idx="0"/>
              </p:cNvCxnSpPr>
              <p:nvPr/>
            </p:nvCxnSpPr>
            <p:spPr>
              <a:xfrm flipH="1">
                <a:off x="1059510" y="2761463"/>
                <a:ext cx="1" cy="147517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784302" y="2210765"/>
                <a:ext cx="3845511" cy="2585164"/>
                <a:chOff x="985422" y="2423603"/>
                <a:chExt cx="3845511" cy="2585164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3073155" y="4449474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985422" y="4449474"/>
                  <a:ext cx="550415" cy="55929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535838" y="2694655"/>
                  <a:ext cx="1537317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endCxn id="17" idx="0"/>
                </p:cNvCxnSpPr>
                <p:nvPr/>
              </p:nvCxnSpPr>
              <p:spPr>
                <a:xfrm>
                  <a:off x="3348363" y="2974301"/>
                  <a:ext cx="0" cy="14751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8" idx="7"/>
                </p:cNvCxnSpPr>
                <p:nvPr/>
              </p:nvCxnSpPr>
              <p:spPr>
                <a:xfrm flipV="1">
                  <a:off x="1455231" y="3859109"/>
                  <a:ext cx="2825288" cy="67227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7" idx="6"/>
                </p:cNvCxnSpPr>
                <p:nvPr/>
              </p:nvCxnSpPr>
              <p:spPr>
                <a:xfrm flipV="1">
                  <a:off x="3623570" y="4056848"/>
                  <a:ext cx="737555" cy="6722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>
                  <a:stCxn id="18" idx="7"/>
                </p:cNvCxnSpPr>
                <p:nvPr/>
              </p:nvCxnSpPr>
              <p:spPr>
                <a:xfrm flipV="1">
                  <a:off x="1455231" y="2892394"/>
                  <a:ext cx="1698530" cy="16389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542964" y="2892394"/>
                  <a:ext cx="818161" cy="7689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al 24"/>
                <p:cNvSpPr/>
                <p:nvPr/>
              </p:nvSpPr>
              <p:spPr>
                <a:xfrm>
                  <a:off x="985422" y="2423604"/>
                  <a:ext cx="550415" cy="55929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3073154" y="2423604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80518" y="3588058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985422" y="4449473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985422" y="2423603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6443901" y="2310855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08381" y="3204003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73144" y="2890746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37631" y="4167581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96833" y="379930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31688" y="3358982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1583" y="321941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1038359"/>
              </p:ext>
            </p:extLst>
          </p:nvPr>
        </p:nvGraphicFramePr>
        <p:xfrm>
          <a:off x="423084" y="3734437"/>
          <a:ext cx="134751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237"/>
                <a:gridCol w="545277"/>
              </a:tblGrid>
              <a:tr h="203891">
                <a:tc>
                  <a:txBody>
                    <a:bodyPr/>
                    <a:lstStyle/>
                    <a:p>
                      <a:r>
                        <a:rPr lang="ro-RO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Muchie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7267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7267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7267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364700" y="3088106"/>
            <a:ext cx="168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Muchiile grafului sunt: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Content Placeholder 2"/>
          <p:cNvSpPr>
            <a:spLocks noGrp="1"/>
          </p:cNvSpPr>
          <p:nvPr>
            <p:ph idx="1"/>
          </p:nvPr>
        </p:nvSpPr>
        <p:spPr>
          <a:xfrm>
            <a:off x="4159643" y="-4564"/>
            <a:ext cx="5492609" cy="436550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Exemplu:</a:t>
            </a: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Fiecare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nod al grafului este considerat inițial subarbore </a:t>
            </a: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= 0</a:t>
            </a: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muchia (2,4) și unim cei doi subarbori.</a:t>
            </a:r>
          </a:p>
          <a:p>
            <a:pPr marL="0" indent="0" algn="just">
              <a:buNone/>
            </a:pP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endParaRPr lang="ro-R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muchia (1, 2) – cum nodurile 1 și 2 sunt în subarbori diferiți le putem uni. </a:t>
            </a:r>
          </a:p>
          <a:p>
            <a:pPr marL="0" indent="0" algn="just">
              <a:buNone/>
            </a:pP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=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 = 3</a:t>
            </a: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muchia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(3, 4) – cum nodurile 3 și 4 sunt în subarbori diferiți le putem uni. </a:t>
            </a:r>
          </a:p>
          <a:p>
            <a:pPr marL="0" indent="0" algn="just">
              <a:buNone/>
            </a:pP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</a:t>
            </a: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arbore =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1+2+2 = 5</a:t>
            </a:r>
            <a:endParaRPr lang="ro-R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muchia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(1,5) – cum nodurile 1 și 5 sunt în subarbori diferiți le putem uni.</a:t>
            </a:r>
          </a:p>
          <a:p>
            <a:pPr marL="0" indent="0" algn="just">
              <a:buNone/>
            </a:pP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=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1+2+2+3 </a:t>
            </a: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82149"/>
              </p:ext>
            </p:extLst>
          </p:nvPr>
        </p:nvGraphicFramePr>
        <p:xfrm>
          <a:off x="2169592" y="3734437"/>
          <a:ext cx="1347514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237"/>
                <a:gridCol w="545277"/>
              </a:tblGrid>
              <a:tr h="203891">
                <a:tc>
                  <a:txBody>
                    <a:bodyPr/>
                    <a:lstStyle/>
                    <a:p>
                      <a:r>
                        <a:rPr lang="ro-RO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Muchie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30423"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o-RO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5" name="TextBox 44"/>
          <p:cNvSpPr txBox="1"/>
          <p:nvPr/>
        </p:nvSpPr>
        <p:spPr>
          <a:xfrm>
            <a:off x="1944224" y="3057345"/>
            <a:ext cx="1927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Muchiile grafului ordonate sunt: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55838" y="5221426"/>
            <a:ext cx="34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909402" y="4349935"/>
            <a:ext cx="34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8003989" y="5797925"/>
            <a:ext cx="34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085100" y="5157974"/>
            <a:ext cx="3452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Oval 127"/>
          <p:cNvSpPr/>
          <p:nvPr/>
        </p:nvSpPr>
        <p:spPr>
          <a:xfrm>
            <a:off x="4717881" y="5789206"/>
            <a:ext cx="550415" cy="55929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9" name="Oval 128"/>
          <p:cNvSpPr/>
          <p:nvPr/>
        </p:nvSpPr>
        <p:spPr>
          <a:xfrm>
            <a:off x="4694795" y="4376916"/>
            <a:ext cx="550415" cy="55929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0" name="Oval 129"/>
          <p:cNvSpPr/>
          <p:nvPr/>
        </p:nvSpPr>
        <p:spPr>
          <a:xfrm>
            <a:off x="6982961" y="4365076"/>
            <a:ext cx="550415" cy="55929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1" name="Oval 130"/>
          <p:cNvSpPr/>
          <p:nvPr/>
        </p:nvSpPr>
        <p:spPr>
          <a:xfrm>
            <a:off x="8176605" y="5087311"/>
            <a:ext cx="550415" cy="55929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2" name="Oval 131"/>
          <p:cNvSpPr/>
          <p:nvPr/>
        </p:nvSpPr>
        <p:spPr>
          <a:xfrm>
            <a:off x="6953832" y="5876121"/>
            <a:ext cx="550415" cy="559293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37" name="Straight Connector 136"/>
          <p:cNvCxnSpPr/>
          <p:nvPr/>
        </p:nvCxnSpPr>
        <p:spPr>
          <a:xfrm flipV="1">
            <a:off x="7229040" y="4970449"/>
            <a:ext cx="0" cy="90567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Straight Connector 138"/>
          <p:cNvCxnSpPr/>
          <p:nvPr/>
        </p:nvCxnSpPr>
        <p:spPr>
          <a:xfrm>
            <a:off x="5258864" y="4689314"/>
            <a:ext cx="1694969" cy="14568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>
            <a:stCxn id="132" idx="6"/>
            <a:endCxn id="131" idx="3"/>
          </p:cNvCxnSpPr>
          <p:nvPr/>
        </p:nvCxnSpPr>
        <p:spPr>
          <a:xfrm flipV="1">
            <a:off x="7504247" y="5564697"/>
            <a:ext cx="752964" cy="591071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>
            <a:endCxn id="128" idx="0"/>
          </p:cNvCxnSpPr>
          <p:nvPr/>
        </p:nvCxnSpPr>
        <p:spPr>
          <a:xfrm>
            <a:off x="4991941" y="4960841"/>
            <a:ext cx="1148" cy="828365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5194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1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35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56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85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61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6350"/>
                            </p:stCondLst>
                            <p:childTnLst>
                              <p:par>
                                <p:cTn id="53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20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9350"/>
                            </p:stCondLst>
                            <p:childTnLst>
                              <p:par>
                                <p:cTn id="58" presetID="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2350"/>
                            </p:stCondLst>
                            <p:childTnLst>
                              <p:par>
                                <p:cTn id="63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3850"/>
                            </p:stCondLst>
                            <p:childTnLst>
                              <p:par>
                                <p:cTn id="6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4850"/>
                            </p:stCondLst>
                            <p:childTnLst>
                              <p:par>
                                <p:cTn id="69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8350"/>
                            </p:stCondLst>
                            <p:childTnLst>
                              <p:par>
                                <p:cTn id="74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2000" fill="hold"/>
                                        <p:tgtEl>
                                          <p:spTgt spid="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1850"/>
                            </p:stCondLst>
                            <p:childTnLst>
                              <p:par>
                                <p:cTn id="79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3350"/>
                            </p:stCondLst>
                            <p:childTnLst>
                              <p:par>
                                <p:cTn id="82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3485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20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2000" fill="hold"/>
                                        <p:tgtEl>
                                          <p:spTgt spid="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8350"/>
                            </p:stCondLst>
                            <p:childTnLst>
                              <p:par>
                                <p:cTn id="94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3985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41350"/>
                            </p:stCondLst>
                            <p:childTnLst>
                              <p:par>
                                <p:cTn id="100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20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2000" fill="hold"/>
                                        <p:tgtEl>
                                          <p:spTgt spid="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44850"/>
                            </p:stCondLst>
                            <p:childTnLst>
                              <p:par>
                                <p:cTn id="105" presetID="2" presetClass="entr" presetSubtype="4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2000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2000" fill="hold"/>
                                        <p:tgtEl>
                                          <p:spTgt spid="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48350"/>
                            </p:stCondLst>
                            <p:childTnLst>
                              <p:par>
                                <p:cTn id="110" presetID="1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49850"/>
                            </p:stCondLst>
                            <p:childTnLst>
                              <p:par>
                                <p:cTn id="113" presetID="1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45" grpId="0"/>
      <p:bldP spid="49" grpId="0"/>
      <p:bldP spid="54" grpId="0"/>
      <p:bldP spid="58" grpId="0"/>
      <p:bldP spid="63" grpId="0"/>
      <p:bldP spid="128" grpId="0" animBg="1"/>
      <p:bldP spid="129" grpId="0" animBg="1"/>
      <p:bldP spid="130" grpId="0" animBg="1"/>
      <p:bldP spid="131" grpId="0" animBg="1"/>
      <p:bldP spid="1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94" y="72701"/>
            <a:ext cx="8077200" cy="6134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5429" y="72701"/>
            <a:ext cx="5073326" cy="283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82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7350" y="195309"/>
            <a:ext cx="890430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Aplicații:</a:t>
            </a:r>
          </a:p>
          <a:p>
            <a:endParaRPr lang="ro-RO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G=(X, U)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graf neorientat conex, cu costuri asociate muchiilor memorat sub forma de matricea costurilor.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Fie matricea costurilor asociată grafului: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675793"/>
              </p:ext>
            </p:extLst>
          </p:nvPr>
        </p:nvGraphicFramePr>
        <p:xfrm>
          <a:off x="408372" y="1266666"/>
          <a:ext cx="5394960" cy="23469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4030"/>
                <a:gridCol w="490220"/>
                <a:gridCol w="489585"/>
                <a:gridCol w="489585"/>
                <a:gridCol w="489585"/>
                <a:gridCol w="489585"/>
                <a:gridCol w="489585"/>
                <a:gridCol w="489585"/>
                <a:gridCol w="489585"/>
                <a:gridCol w="489585"/>
                <a:gridCol w="49403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53878" y="3800045"/>
            <a:ext cx="970033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spcAft>
                <a:spcPts val="0"/>
              </a:spcAft>
            </a:pPr>
            <a:r>
              <a:rPr lang="ro-RO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Să se determine arborele partial de cost minim alegând ca rădăcină un nod a cărui valoare este divizibilă cu 2. (Construcția arborelui se va descrie pas cu pas).</a:t>
            </a:r>
            <a:endParaRPr lang="en-US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 algn="just">
              <a:spcAft>
                <a:spcPts val="0"/>
              </a:spcAft>
            </a:pPr>
            <a:r>
              <a:rPr lang="ro-RO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Cum va arăta arborele parțial de cost minim dacă se alege ca rădăcină un nod a cărui valoare este divizibiă cu 3?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3204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7350" y="195309"/>
            <a:ext cx="8904303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Aplicații:</a:t>
            </a:r>
          </a:p>
          <a:p>
            <a:endParaRPr lang="ro-RO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fr-FR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Fie </a:t>
            </a:r>
            <a:r>
              <a:rPr lang="fr-FR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G=(X, U)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graf neorientat conex, cu costuri asociate muchiilor memorat cu ajutorul listei de muchii. 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37350" y="5726500"/>
            <a:ext cx="97003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Să se determine arborele partial de cost minim pentru fiecare din grafurile de mai sus. (Construcția arborelui se va descrie pas cu pas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426516"/>
              </p:ext>
            </p:extLst>
          </p:nvPr>
        </p:nvGraphicFramePr>
        <p:xfrm>
          <a:off x="337350" y="1724343"/>
          <a:ext cx="234188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259840"/>
              </a:tblGrid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Muchie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2, 3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3, 4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3, 5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5, 8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6, 7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9, 11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577855"/>
              </p:ext>
            </p:extLst>
          </p:nvPr>
        </p:nvGraphicFramePr>
        <p:xfrm>
          <a:off x="3652766" y="1725556"/>
          <a:ext cx="2341880" cy="2773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2040"/>
                <a:gridCol w="1259840"/>
              </a:tblGrid>
              <a:tr h="141954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Muchie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1, 9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2, 8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3, 6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3, 9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4, 8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5, 7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7, 9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28600" algn="just"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7350" y="1202336"/>
            <a:ext cx="2410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Fie </a:t>
            </a:r>
            <a:r>
              <a:rPr lang="ro-RO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lista de muchii asociată grafului</a:t>
            </a:r>
            <a:r>
              <a:rPr lang="ro-RO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584356" y="1202336"/>
            <a:ext cx="24102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o-RO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o-RO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Fie </a:t>
            </a:r>
            <a:r>
              <a:rPr lang="ro-RO" sz="1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lista de muchii asociată grafului</a:t>
            </a:r>
            <a:r>
              <a:rPr lang="ro-RO" sz="1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3230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8273" y="1837563"/>
            <a:ext cx="9108489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ctr"/>
            <a:r>
              <a:rPr lang="ro-RO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Bibliografie</a:t>
            </a:r>
          </a:p>
          <a:p>
            <a:endParaRPr lang="ro-RO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Dana Lica, Mircea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Pașoi, ”Fundamentele programării – culegere de probleme pentru clasa a XI-a”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Editura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&amp;S Soft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București,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06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Emanuela Cerchez, Marinel Șerban, ”Programarea în limbajul C/C++ pentru liceu”, Editura Polirom, București, 2006</a:t>
            </a:r>
            <a:endParaRPr lang="ro-RO" sz="1200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23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Click="0" advTm="10000">
        <p14:reveal/>
      </p:transition>
    </mc:Choice>
    <mc:Fallback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5316" y="341297"/>
            <a:ext cx="85284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Definiţie: 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Considerăm un graf G=(X, U) şi o funcţie 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: U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R+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care asociază fiecărei muchii (arc) un număr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 pozitiv (care poate avea semnificaţia de cost, distanţă, timp, durată).</a:t>
            </a:r>
            <a:b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Definiţie: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 graf G=(X,U) pentru care s-a definit o funcţie cost se numeşte </a:t>
            </a: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 ponderat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775316" y="2350725"/>
            <a:ext cx="3845511" cy="3201003"/>
            <a:chOff x="775316" y="2350725"/>
            <a:chExt cx="3845511" cy="3201003"/>
          </a:xfrm>
        </p:grpSpPr>
        <p:grpSp>
          <p:nvGrpSpPr>
            <p:cNvPr id="75" name="Group 74"/>
            <p:cNvGrpSpPr/>
            <p:nvPr/>
          </p:nvGrpSpPr>
          <p:grpSpPr>
            <a:xfrm>
              <a:off x="775316" y="2350725"/>
              <a:ext cx="3845511" cy="2585164"/>
              <a:chOff x="784302" y="2210765"/>
              <a:chExt cx="3845511" cy="2585164"/>
            </a:xfrm>
          </p:grpSpPr>
          <p:cxnSp>
            <p:nvCxnSpPr>
              <p:cNvPr id="62" name="Straight Connector 61"/>
              <p:cNvCxnSpPr>
                <a:endCxn id="60" idx="0"/>
              </p:cNvCxnSpPr>
              <p:nvPr/>
            </p:nvCxnSpPr>
            <p:spPr>
              <a:xfrm flipH="1">
                <a:off x="1059510" y="2761463"/>
                <a:ext cx="1" cy="147517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71" name="Group 70"/>
              <p:cNvGrpSpPr/>
              <p:nvPr/>
            </p:nvGrpSpPr>
            <p:grpSpPr>
              <a:xfrm>
                <a:off x="784302" y="2210765"/>
                <a:ext cx="3845511" cy="2585164"/>
                <a:chOff x="985422" y="2423603"/>
                <a:chExt cx="3845511" cy="2585164"/>
              </a:xfrm>
            </p:grpSpPr>
            <p:sp>
              <p:nvSpPr>
                <p:cNvPr id="59" name="Oval 58"/>
                <p:cNvSpPr/>
                <p:nvPr/>
              </p:nvSpPr>
              <p:spPr>
                <a:xfrm>
                  <a:off x="3073155" y="4449474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0" name="Oval 59"/>
                <p:cNvSpPr/>
                <p:nvPr/>
              </p:nvSpPr>
              <p:spPr>
                <a:xfrm>
                  <a:off x="985422" y="4449474"/>
                  <a:ext cx="550415" cy="55929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61" name="Straight Connector 60"/>
                <p:cNvCxnSpPr/>
                <p:nvPr/>
              </p:nvCxnSpPr>
              <p:spPr>
                <a:xfrm>
                  <a:off x="1535838" y="2694655"/>
                  <a:ext cx="1537317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3" name="Straight Connector 62"/>
                <p:cNvCxnSpPr>
                  <a:endCxn id="59" idx="0"/>
                </p:cNvCxnSpPr>
                <p:nvPr/>
              </p:nvCxnSpPr>
              <p:spPr>
                <a:xfrm>
                  <a:off x="3348363" y="2974301"/>
                  <a:ext cx="0" cy="14751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4" name="Straight Connector 63"/>
                <p:cNvCxnSpPr>
                  <a:stCxn id="60" idx="7"/>
                </p:cNvCxnSpPr>
                <p:nvPr/>
              </p:nvCxnSpPr>
              <p:spPr>
                <a:xfrm flipV="1">
                  <a:off x="1455231" y="3859109"/>
                  <a:ext cx="2825288" cy="67227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5" name="Straight Connector 64"/>
                <p:cNvCxnSpPr>
                  <a:stCxn id="59" idx="6"/>
                </p:cNvCxnSpPr>
                <p:nvPr/>
              </p:nvCxnSpPr>
              <p:spPr>
                <a:xfrm flipV="1">
                  <a:off x="3623570" y="4056848"/>
                  <a:ext cx="737555" cy="6722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>
                  <a:stCxn id="60" idx="7"/>
                </p:cNvCxnSpPr>
                <p:nvPr/>
              </p:nvCxnSpPr>
              <p:spPr>
                <a:xfrm flipV="1">
                  <a:off x="1455231" y="2892394"/>
                  <a:ext cx="1698530" cy="16389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>
                  <a:off x="3542964" y="2892394"/>
                  <a:ext cx="818161" cy="7689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68" name="Oval 67"/>
                <p:cNvSpPr/>
                <p:nvPr/>
              </p:nvSpPr>
              <p:spPr>
                <a:xfrm>
                  <a:off x="985422" y="2423604"/>
                  <a:ext cx="550415" cy="55929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69" name="Oval 68"/>
                <p:cNvSpPr/>
                <p:nvPr/>
              </p:nvSpPr>
              <p:spPr>
                <a:xfrm>
                  <a:off x="3073154" y="2423604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0" name="Oval 69"/>
                <p:cNvSpPr/>
                <p:nvPr/>
              </p:nvSpPr>
              <p:spPr>
                <a:xfrm>
                  <a:off x="4280518" y="3588058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6" name="Oval 75"/>
                <p:cNvSpPr/>
                <p:nvPr/>
              </p:nvSpPr>
              <p:spPr>
                <a:xfrm>
                  <a:off x="985422" y="4449473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77" name="Oval 76"/>
                <p:cNvSpPr/>
                <p:nvPr/>
              </p:nvSpPr>
              <p:spPr>
                <a:xfrm>
                  <a:off x="985422" y="2423603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78" name="TextBox 77"/>
            <p:cNvSpPr txBox="1"/>
            <p:nvPr/>
          </p:nvSpPr>
          <p:spPr>
            <a:xfrm>
              <a:off x="1050523" y="5182396"/>
              <a:ext cx="27317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i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Graf</a:t>
              </a:r>
              <a:endPara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24" name="Group 123"/>
          <p:cNvGrpSpPr/>
          <p:nvPr/>
        </p:nvGrpSpPr>
        <p:grpSpPr>
          <a:xfrm>
            <a:off x="775316" y="2310855"/>
            <a:ext cx="3845511" cy="3240873"/>
            <a:chOff x="5406522" y="2310855"/>
            <a:chExt cx="3845511" cy="3240873"/>
          </a:xfrm>
        </p:grpSpPr>
        <p:grpSp>
          <p:nvGrpSpPr>
            <p:cNvPr id="80" name="Group 79"/>
            <p:cNvGrpSpPr/>
            <p:nvPr/>
          </p:nvGrpSpPr>
          <p:grpSpPr>
            <a:xfrm>
              <a:off x="5406522" y="2350725"/>
              <a:ext cx="3845511" cy="3201003"/>
              <a:chOff x="775316" y="2350725"/>
              <a:chExt cx="3845511" cy="3201003"/>
            </a:xfrm>
          </p:grpSpPr>
          <p:grpSp>
            <p:nvGrpSpPr>
              <p:cNvPr id="81" name="Group 80"/>
              <p:cNvGrpSpPr/>
              <p:nvPr/>
            </p:nvGrpSpPr>
            <p:grpSpPr>
              <a:xfrm>
                <a:off x="775316" y="2350725"/>
                <a:ext cx="3845511" cy="2585164"/>
                <a:chOff x="784302" y="2210765"/>
                <a:chExt cx="3845511" cy="2585164"/>
              </a:xfrm>
            </p:grpSpPr>
            <p:cxnSp>
              <p:nvCxnSpPr>
                <p:cNvPr id="83" name="Straight Connector 82"/>
                <p:cNvCxnSpPr>
                  <a:endCxn id="86" idx="0"/>
                </p:cNvCxnSpPr>
                <p:nvPr/>
              </p:nvCxnSpPr>
              <p:spPr>
                <a:xfrm flipH="1">
                  <a:off x="1059510" y="2761463"/>
                  <a:ext cx="1" cy="14751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84" name="Group 83"/>
                <p:cNvGrpSpPr/>
                <p:nvPr/>
              </p:nvGrpSpPr>
              <p:grpSpPr>
                <a:xfrm>
                  <a:off x="784302" y="2210765"/>
                  <a:ext cx="3845511" cy="2585164"/>
                  <a:chOff x="985422" y="2423603"/>
                  <a:chExt cx="3845511" cy="2585164"/>
                </a:xfrm>
              </p:grpSpPr>
              <p:sp>
                <p:nvSpPr>
                  <p:cNvPr id="85" name="Oval 84"/>
                  <p:cNvSpPr/>
                  <p:nvPr/>
                </p:nvSpPr>
                <p:spPr>
                  <a:xfrm>
                    <a:off x="3073155" y="4449474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86" name="Oval 85"/>
                  <p:cNvSpPr/>
                  <p:nvPr/>
                </p:nvSpPr>
                <p:spPr>
                  <a:xfrm>
                    <a:off x="985422" y="4449474"/>
                    <a:ext cx="550415" cy="55929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87" name="Straight Connector 86"/>
                  <p:cNvCxnSpPr/>
                  <p:nvPr/>
                </p:nvCxnSpPr>
                <p:spPr>
                  <a:xfrm>
                    <a:off x="1535838" y="2694655"/>
                    <a:ext cx="1537317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Straight Connector 87"/>
                  <p:cNvCxnSpPr>
                    <a:endCxn id="85" idx="0"/>
                  </p:cNvCxnSpPr>
                  <p:nvPr/>
                </p:nvCxnSpPr>
                <p:spPr>
                  <a:xfrm>
                    <a:off x="3348363" y="2974301"/>
                    <a:ext cx="0" cy="147517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>
                    <a:stCxn id="86" idx="7"/>
                  </p:cNvCxnSpPr>
                  <p:nvPr/>
                </p:nvCxnSpPr>
                <p:spPr>
                  <a:xfrm flipV="1">
                    <a:off x="1455231" y="3859109"/>
                    <a:ext cx="2825288" cy="67227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0" name="Straight Connector 89"/>
                  <p:cNvCxnSpPr>
                    <a:stCxn id="85" idx="6"/>
                  </p:cNvCxnSpPr>
                  <p:nvPr/>
                </p:nvCxnSpPr>
                <p:spPr>
                  <a:xfrm flipV="1">
                    <a:off x="3623570" y="4056848"/>
                    <a:ext cx="737555" cy="67227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>
                    <a:stCxn id="86" idx="7"/>
                  </p:cNvCxnSpPr>
                  <p:nvPr/>
                </p:nvCxnSpPr>
                <p:spPr>
                  <a:xfrm flipV="1">
                    <a:off x="1455231" y="2892394"/>
                    <a:ext cx="1698530" cy="1638987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>
                    <a:off x="3542964" y="2892394"/>
                    <a:ext cx="818161" cy="76897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93" name="Oval 92"/>
                  <p:cNvSpPr/>
                  <p:nvPr/>
                </p:nvSpPr>
                <p:spPr>
                  <a:xfrm>
                    <a:off x="985422" y="2423604"/>
                    <a:ext cx="550415" cy="55929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4" name="Oval 93"/>
                  <p:cNvSpPr/>
                  <p:nvPr/>
                </p:nvSpPr>
                <p:spPr>
                  <a:xfrm>
                    <a:off x="3073154" y="2423604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5" name="Oval 94"/>
                  <p:cNvSpPr/>
                  <p:nvPr/>
                </p:nvSpPr>
                <p:spPr>
                  <a:xfrm>
                    <a:off x="4280518" y="3588058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6" name="Oval 95"/>
                  <p:cNvSpPr/>
                  <p:nvPr/>
                </p:nvSpPr>
                <p:spPr>
                  <a:xfrm>
                    <a:off x="985422" y="4449473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97" name="Oval 96"/>
                  <p:cNvSpPr/>
                  <p:nvPr/>
                </p:nvSpPr>
                <p:spPr>
                  <a:xfrm>
                    <a:off x="985422" y="2423603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82" name="TextBox 81"/>
              <p:cNvSpPr txBox="1"/>
              <p:nvPr/>
            </p:nvSpPr>
            <p:spPr>
              <a:xfrm>
                <a:off x="1050523" y="5182396"/>
                <a:ext cx="27317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Graf </a:t>
                </a:r>
                <a:r>
                  <a:rPr lang="en-US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ponderat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98" name="TextBox 97"/>
            <p:cNvSpPr txBox="1"/>
            <p:nvPr/>
          </p:nvSpPr>
          <p:spPr>
            <a:xfrm>
              <a:off x="6443901" y="2310855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708381" y="3204003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8373144" y="2890746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8437631" y="4167581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2" name="TextBox 101"/>
            <p:cNvSpPr txBox="1"/>
            <p:nvPr/>
          </p:nvSpPr>
          <p:spPr>
            <a:xfrm>
              <a:off x="6896833" y="379930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7731688" y="3358982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6631583" y="321941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6389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 p14:presetBounceEnd="3000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">
                                          <p:cBhvr additive="base">
                                            <p:cTn id="7" dur="3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">
                                          <p:cBhvr additive="base">
                                            <p:cTn id="8" dur="3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5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fill="hold" nodeType="click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0" fill="hold"/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  <p:subTnLst>
                                        <p:set>
                                          <p:cBhvr override="childStyle">
                                            <p:cTn dur="1" fill="hold" display="0" masterRel="sameClick" afterEffect="1">
                                              <p:stCondLst>
                                                <p:cond evt="end" delay="0">
                                                  <p:tn val="5"/>
                                                </p:cond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hidden"/>
                                          </p:to>
                                        </p:set>
                                      </p:sub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10" presetID="1" presetClass="entr" presetSubtype="0" fill="hold" nodeType="afterEffect">
                                      <p:stCondLst>
                                        <p:cond delay="100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0033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ponderilor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matricea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46706" y="1259633"/>
                <a:ext cx="8596668" cy="3880773"/>
              </a:xfrm>
            </p:spPr>
            <p:txBody>
              <a:bodyPr/>
              <a:lstStyle/>
              <a:p>
                <a:pPr marL="152396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 </a:t>
                </a:r>
                <a:r>
                  <a:rPr lang="en-US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 x n</a:t>
                </a:r>
                <a:r>
                  <a:rPr lang="ro-RO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152396" indent="0" algn="just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𝑗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b="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𝑑𝑎𝑐</m:t>
                            </m:r>
                            <m:r>
                              <a:rPr lang="ro-RO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ă </m:t>
                            </m:r>
                            <m:r>
                              <a:rPr lang="ro-RO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lang="ro-RO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                                                                     </m:t>
                            </m:r>
                          </m:e>
                          <m:e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𝑐𝑜𝑠𝑡</m:t>
                            </m:r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o-RO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𝑖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,</m:t>
                                </m:r>
                                <m:r>
                                  <a:rPr lang="ro-RO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𝑗</m:t>
                                </m:r>
                              </m:e>
                            </m:d>
                            <m:r>
                              <a:rPr lang="ro-RO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, 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𝑑𝑎𝑐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ă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ș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𝑒𝑥𝑖𝑠𝑡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ă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𝑚𝑢𝑐h𝑖𝑒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d>
                              <m:dPr>
                                <m:ctrlPr>
                                  <a:rPr lang="ro-RO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ro-RO" b="0" i="1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𝑎𝑟𝑐</m:t>
                                </m:r>
                              </m:e>
                            </m:d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𝑑𝑒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𝑙𝑎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𝑙𝑎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𝑗</m:t>
                            </m:r>
                          </m:e>
                          <m:e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∞, î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𝑛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𝑐𝑎𝑧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𝑐𝑜𝑛𝑡𝑟𝑎𝑟</m:t>
                            </m:r>
                            <m:r>
                              <a:rPr lang="ro-RO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                                                                    </m:t>
                            </m:r>
                          </m:e>
                        </m:eqArr>
                      </m:e>
                    </m:d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46706" y="1259633"/>
                <a:ext cx="8596668" cy="3880773"/>
              </a:xfrm>
              <a:blipFill rotWithShape="0">
                <a:blip r:embed="rId2"/>
                <a:stretch>
                  <a:fillRect t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1624601"/>
              </p:ext>
            </p:extLst>
          </p:nvPr>
        </p:nvGraphicFramePr>
        <p:xfrm>
          <a:off x="5524989" y="2679462"/>
          <a:ext cx="319121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869"/>
                <a:gridCol w="531869"/>
                <a:gridCol w="531869"/>
                <a:gridCol w="531869"/>
                <a:gridCol w="531869"/>
                <a:gridCol w="531869"/>
              </a:tblGrid>
              <a:tr h="48768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47324" y="2880022"/>
            <a:ext cx="3845511" cy="3240873"/>
            <a:chOff x="5406522" y="2310855"/>
            <a:chExt cx="3845511" cy="3240873"/>
          </a:xfrm>
        </p:grpSpPr>
        <p:grpSp>
          <p:nvGrpSpPr>
            <p:cNvPr id="7" name="Group 6"/>
            <p:cNvGrpSpPr/>
            <p:nvPr/>
          </p:nvGrpSpPr>
          <p:grpSpPr>
            <a:xfrm>
              <a:off x="5406522" y="2350725"/>
              <a:ext cx="3845511" cy="3201003"/>
              <a:chOff x="775316" y="2350725"/>
              <a:chExt cx="3845511" cy="3201003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775316" y="2350725"/>
                <a:ext cx="3845511" cy="2585164"/>
                <a:chOff x="784302" y="2210765"/>
                <a:chExt cx="3845511" cy="2585164"/>
              </a:xfrm>
            </p:grpSpPr>
            <p:cxnSp>
              <p:nvCxnSpPr>
                <p:cNvPr id="17" name="Straight Connector 16"/>
                <p:cNvCxnSpPr>
                  <a:endCxn id="20" idx="0"/>
                </p:cNvCxnSpPr>
                <p:nvPr/>
              </p:nvCxnSpPr>
              <p:spPr>
                <a:xfrm flipH="1">
                  <a:off x="1059510" y="2761463"/>
                  <a:ext cx="1" cy="14751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grpSp>
              <p:nvGrpSpPr>
                <p:cNvPr id="18" name="Group 17"/>
                <p:cNvGrpSpPr/>
                <p:nvPr/>
              </p:nvGrpSpPr>
              <p:grpSpPr>
                <a:xfrm>
                  <a:off x="784302" y="2210765"/>
                  <a:ext cx="3845511" cy="2585164"/>
                  <a:chOff x="985422" y="2423603"/>
                  <a:chExt cx="3845511" cy="2585164"/>
                </a:xfrm>
              </p:grpSpPr>
              <p:sp>
                <p:nvSpPr>
                  <p:cNvPr id="19" name="Oval 18"/>
                  <p:cNvSpPr/>
                  <p:nvPr/>
                </p:nvSpPr>
                <p:spPr>
                  <a:xfrm>
                    <a:off x="3073155" y="4449474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0" name="Oval 19"/>
                  <p:cNvSpPr/>
                  <p:nvPr/>
                </p:nvSpPr>
                <p:spPr>
                  <a:xfrm>
                    <a:off x="985422" y="4449474"/>
                    <a:ext cx="550415" cy="55929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cxnSp>
                <p:nvCxnSpPr>
                  <p:cNvPr id="21" name="Straight Connector 20"/>
                  <p:cNvCxnSpPr/>
                  <p:nvPr/>
                </p:nvCxnSpPr>
                <p:spPr>
                  <a:xfrm>
                    <a:off x="1535838" y="2694655"/>
                    <a:ext cx="1537317" cy="0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" name="Straight Connector 21"/>
                  <p:cNvCxnSpPr>
                    <a:endCxn id="19" idx="0"/>
                  </p:cNvCxnSpPr>
                  <p:nvPr/>
                </p:nvCxnSpPr>
                <p:spPr>
                  <a:xfrm>
                    <a:off x="3348363" y="2974301"/>
                    <a:ext cx="0" cy="147517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" name="Straight Connector 22"/>
                  <p:cNvCxnSpPr>
                    <a:stCxn id="20" idx="7"/>
                  </p:cNvCxnSpPr>
                  <p:nvPr/>
                </p:nvCxnSpPr>
                <p:spPr>
                  <a:xfrm flipV="1">
                    <a:off x="1455231" y="3859109"/>
                    <a:ext cx="2825288" cy="672272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" name="Straight Connector 23"/>
                  <p:cNvCxnSpPr>
                    <a:stCxn id="19" idx="6"/>
                  </p:cNvCxnSpPr>
                  <p:nvPr/>
                </p:nvCxnSpPr>
                <p:spPr>
                  <a:xfrm flipV="1">
                    <a:off x="3623570" y="4056848"/>
                    <a:ext cx="737555" cy="672273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" name="Straight Connector 24"/>
                  <p:cNvCxnSpPr>
                    <a:stCxn id="20" idx="7"/>
                  </p:cNvCxnSpPr>
                  <p:nvPr/>
                </p:nvCxnSpPr>
                <p:spPr>
                  <a:xfrm flipV="1">
                    <a:off x="1455231" y="2892394"/>
                    <a:ext cx="1698530" cy="1638987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" name="Straight Connector 25"/>
                  <p:cNvCxnSpPr/>
                  <p:nvPr/>
                </p:nvCxnSpPr>
                <p:spPr>
                  <a:xfrm>
                    <a:off x="3542964" y="2892394"/>
                    <a:ext cx="818161" cy="768975"/>
                  </a:xfrm>
                  <a:prstGeom prst="line">
                    <a:avLst/>
                  </a:prstGeom>
                </p:spPr>
                <p:style>
                  <a:lnRef idx="1">
                    <a:schemeClr val="dk1"/>
                  </a:lnRef>
                  <a:fillRef idx="0">
                    <a:schemeClr val="dk1"/>
                  </a:fillRef>
                  <a:effectRef idx="0">
                    <a:schemeClr val="dk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27" name="Oval 26"/>
                  <p:cNvSpPr/>
                  <p:nvPr/>
                </p:nvSpPr>
                <p:spPr>
                  <a:xfrm>
                    <a:off x="985422" y="2423604"/>
                    <a:ext cx="550415" cy="559293"/>
                  </a:xfrm>
                  <a:prstGeom prst="ellipse">
                    <a:avLst/>
                  </a:prstGeom>
                  <a:solidFill>
                    <a:schemeClr val="accent6">
                      <a:lumMod val="40000"/>
                      <a:lumOff val="6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8" name="Oval 27"/>
                  <p:cNvSpPr/>
                  <p:nvPr/>
                </p:nvSpPr>
                <p:spPr>
                  <a:xfrm>
                    <a:off x="3073154" y="2423604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29" name="Oval 28"/>
                  <p:cNvSpPr/>
                  <p:nvPr/>
                </p:nvSpPr>
                <p:spPr>
                  <a:xfrm>
                    <a:off x="4280518" y="3588058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0" name="Oval 29"/>
                  <p:cNvSpPr/>
                  <p:nvPr/>
                </p:nvSpPr>
                <p:spPr>
                  <a:xfrm>
                    <a:off x="985422" y="4449473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5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  <p:sp>
                <p:nvSpPr>
                  <p:cNvPr id="31" name="Oval 30"/>
                  <p:cNvSpPr/>
                  <p:nvPr/>
                </p:nvSpPr>
                <p:spPr>
                  <a:xfrm>
                    <a:off x="985422" y="2423603"/>
                    <a:ext cx="550415" cy="559293"/>
                  </a:xfrm>
                  <a:prstGeom prst="ellipse">
                    <a:avLst/>
                  </a:prstGeom>
                  <a:gradFill flip="none" rotWithShape="1">
                    <a:lin ang="2700000" scaled="1"/>
                    <a:tileRect/>
                  </a:gradFill>
                  <a:ln/>
                  <a:scene3d>
                    <a:camera prst="perspectiveFront"/>
                    <a:lightRig rig="threePt" dir="tl"/>
                  </a:scene3d>
                  <a:sp3d prstMaterial="plastic">
                    <a:bevelT w="0" h="0"/>
                  </a:sp3d>
                </p:spPr>
                <p:style>
                  <a:lnRef idx="0">
                    <a:schemeClr val="accent1"/>
                  </a:lnRef>
                  <a:fillRef idx="3">
                    <a:schemeClr val="accent1"/>
                  </a:fillRef>
                  <a:effectRef idx="3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b="1" dirty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p:txBody>
              </p:sp>
            </p:grpSp>
          </p:grpSp>
          <p:sp>
            <p:nvSpPr>
              <p:cNvPr id="16" name="TextBox 15"/>
              <p:cNvSpPr txBox="1"/>
              <p:nvPr/>
            </p:nvSpPr>
            <p:spPr>
              <a:xfrm>
                <a:off x="1050523" y="5182396"/>
                <a:ext cx="273171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b="1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Graf </a:t>
                </a:r>
                <a:r>
                  <a:rPr lang="en-US" b="1" i="1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ponderat</a:t>
                </a:r>
                <a:endParaRPr lang="en-US" b="1" i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8" name="TextBox 7"/>
            <p:cNvSpPr txBox="1"/>
            <p:nvPr/>
          </p:nvSpPr>
          <p:spPr>
            <a:xfrm>
              <a:off x="6443901" y="2310855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5708381" y="3204003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73144" y="2890746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437631" y="4167581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896833" y="379930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731688" y="3358982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31583" y="321941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5840237" y="5751563"/>
            <a:ext cx="2731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Matricea ponderilor (costurilor)</a:t>
            </a:r>
            <a:endParaRPr lang="en-US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0537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p" advAuto="50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404534"/>
            <a:ext cx="9246637" cy="1646302"/>
          </a:xfrm>
        </p:spPr>
        <p:txBody>
          <a:bodyPr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Arbore parțial de cost minim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26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858296" y="827817"/>
            <a:ext cx="8633926" cy="38569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Definiție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Fie 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=(X, U) 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graf neorientat conex, cu costuri asociate muchiilor. </a:t>
            </a:r>
            <a:endParaRPr lang="ro-RO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graf parțial al lui G care este arbore (</a:t>
            </a:r>
            <a:r>
              <a:rPr lang="ro-RO" sz="1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arbore= graf conex și fără cicluri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se numește </a:t>
            </a:r>
            <a:r>
              <a:rPr lang="ro-RO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arbore parțial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arbore parțial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care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costurilor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muchiilor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numește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arbore </a:t>
            </a:r>
            <a:r>
              <a:rPr lang="en-US" b="1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parțial</a:t>
            </a:r>
            <a:r>
              <a:rPr lang="en-US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cost </a:t>
            </a:r>
            <a:r>
              <a:rPr lang="en-US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minim</a:t>
            </a:r>
            <a:r>
              <a:rPr lang="ro-RO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endParaRPr lang="ro-RO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10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determina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arborele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parțial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cost minim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asociat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unui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poate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folosi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ALGORITMUL LUI PRIM -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sub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formă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matrice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costurilor</a:t>
            </a:r>
          </a:p>
          <a:p>
            <a:pPr marL="285750" indent="-285750" algn="just"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ro-RO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ALGORITMUL LUI </a:t>
            </a:r>
            <a:r>
              <a:rPr lang="ro-RO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KRUSKAL -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dacă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graful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memorat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prin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lista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muchii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o-RO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72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89" y="297198"/>
            <a:ext cx="8596668" cy="803816"/>
          </a:xfrm>
        </p:spPr>
        <p:txBody>
          <a:bodyPr/>
          <a:lstStyle/>
          <a:p>
            <a:pPr algn="ctr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ALGORITMUL LUI PRIM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310" y="1101014"/>
            <a:ext cx="8596668" cy="51318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pornește de la un nod oarecare considerat rădăcină și se construiește arborele parțial de cost minim.</a:t>
            </a:r>
          </a:p>
          <a:p>
            <a:pPr marL="0" indent="0" algn="just">
              <a:buNone/>
            </a:pPr>
            <a:endParaRPr lang="ro-R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Algoritmul este următorul:</a:t>
            </a:r>
          </a:p>
          <a:p>
            <a:pPr algn="just"/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 alege nodul de plecare (acesta va fi rădăcina arborelui parțial de cost minim)</a:t>
            </a:r>
          </a:p>
          <a:p>
            <a:pPr algn="just"/>
            <a:r>
              <a:rPr lang="ro-RO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În mod repetat se alege un nod neadăugat în arbore care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proprietatea că este legat de unul dintre nodurile deja selectate în arbore printr-o muchie de cost 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minim.</a:t>
            </a:r>
          </a:p>
          <a:p>
            <a:pPr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Atunci când nu mai putem alege noduri atunci:</a:t>
            </a:r>
          </a:p>
          <a:p>
            <a:pPr lvl="1"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 fost adăugate toate nodurile și algorimul s-a terminat.</a:t>
            </a:r>
          </a:p>
          <a:p>
            <a:pPr lvl="1" algn="just"/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Graful nu este conex și au fost adăugate în arbore toate nodurile din componenta conexă a nodului inițial. În acest caz se continuă cu următoarea componentă conexă.</a:t>
            </a:r>
          </a:p>
          <a:p>
            <a:pPr marL="0" lvl="1" indent="457200" algn="just">
              <a:buNone/>
            </a:pPr>
            <a:r>
              <a:rPr lang="en-US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Observație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o-RO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1" indent="457200" algn="just">
              <a:buNone/>
            </a:pP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borele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parțial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cost minim al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unui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neorientat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unic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însă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toți arborii parțiali de cost minim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avea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același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cost.</a:t>
            </a:r>
            <a:endParaRPr lang="ro-RO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27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80793" y="304773"/>
            <a:ext cx="3845511" cy="2625034"/>
            <a:chOff x="5406522" y="2310855"/>
            <a:chExt cx="3845511" cy="2625034"/>
          </a:xfrm>
        </p:grpSpPr>
        <p:grpSp>
          <p:nvGrpSpPr>
            <p:cNvPr id="13" name="Group 12"/>
            <p:cNvGrpSpPr/>
            <p:nvPr/>
          </p:nvGrpSpPr>
          <p:grpSpPr>
            <a:xfrm>
              <a:off x="5406522" y="2350725"/>
              <a:ext cx="3845511" cy="2585164"/>
              <a:chOff x="784302" y="2210765"/>
              <a:chExt cx="3845511" cy="2585164"/>
            </a:xfrm>
          </p:grpSpPr>
          <p:cxnSp>
            <p:nvCxnSpPr>
              <p:cNvPr id="15" name="Straight Connector 14"/>
              <p:cNvCxnSpPr>
                <a:endCxn id="18" idx="0"/>
              </p:cNvCxnSpPr>
              <p:nvPr/>
            </p:nvCxnSpPr>
            <p:spPr>
              <a:xfrm flipH="1">
                <a:off x="1059510" y="2761463"/>
                <a:ext cx="1" cy="1475173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grpSp>
            <p:nvGrpSpPr>
              <p:cNvPr id="16" name="Group 15"/>
              <p:cNvGrpSpPr/>
              <p:nvPr/>
            </p:nvGrpSpPr>
            <p:grpSpPr>
              <a:xfrm>
                <a:off x="784302" y="2210765"/>
                <a:ext cx="3845511" cy="2585164"/>
                <a:chOff x="985422" y="2423603"/>
                <a:chExt cx="3845511" cy="2585164"/>
              </a:xfrm>
            </p:grpSpPr>
            <p:sp>
              <p:nvSpPr>
                <p:cNvPr id="17" name="Oval 16"/>
                <p:cNvSpPr/>
                <p:nvPr/>
              </p:nvSpPr>
              <p:spPr>
                <a:xfrm>
                  <a:off x="3073155" y="4449474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8" name="Oval 17"/>
                <p:cNvSpPr/>
                <p:nvPr/>
              </p:nvSpPr>
              <p:spPr>
                <a:xfrm>
                  <a:off x="985422" y="4449474"/>
                  <a:ext cx="550415" cy="55929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1535838" y="2694655"/>
                  <a:ext cx="1537317" cy="0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/>
                <p:cNvCxnSpPr>
                  <a:endCxn id="17" idx="0"/>
                </p:cNvCxnSpPr>
                <p:nvPr/>
              </p:nvCxnSpPr>
              <p:spPr>
                <a:xfrm>
                  <a:off x="3348363" y="2974301"/>
                  <a:ext cx="0" cy="14751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/>
                <p:cNvCxnSpPr>
                  <a:stCxn id="18" idx="7"/>
                </p:cNvCxnSpPr>
                <p:nvPr/>
              </p:nvCxnSpPr>
              <p:spPr>
                <a:xfrm flipV="1">
                  <a:off x="1455231" y="3859109"/>
                  <a:ext cx="2825288" cy="672272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/>
                <p:cNvCxnSpPr>
                  <a:stCxn id="17" idx="6"/>
                </p:cNvCxnSpPr>
                <p:nvPr/>
              </p:nvCxnSpPr>
              <p:spPr>
                <a:xfrm flipV="1">
                  <a:off x="3623570" y="4056848"/>
                  <a:ext cx="737555" cy="672273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/>
                <p:cNvCxnSpPr>
                  <a:stCxn id="18" idx="7"/>
                </p:cNvCxnSpPr>
                <p:nvPr/>
              </p:nvCxnSpPr>
              <p:spPr>
                <a:xfrm flipV="1">
                  <a:off x="1455231" y="2892394"/>
                  <a:ext cx="1698530" cy="1638987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/>
                <p:cNvCxnSpPr/>
                <p:nvPr/>
              </p:nvCxnSpPr>
              <p:spPr>
                <a:xfrm>
                  <a:off x="3542964" y="2892394"/>
                  <a:ext cx="818161" cy="768975"/>
                </a:xfrm>
                <a:prstGeom prst="line">
                  <a:avLst/>
                </a:prstGeom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25" name="Oval 24"/>
                <p:cNvSpPr/>
                <p:nvPr/>
              </p:nvSpPr>
              <p:spPr>
                <a:xfrm>
                  <a:off x="985422" y="2423604"/>
                  <a:ext cx="550415" cy="559293"/>
                </a:xfrm>
                <a:prstGeom prst="ellipse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3073154" y="2423604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2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80518" y="3588058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3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985422" y="4449473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5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985422" y="2423603"/>
                  <a:ext cx="550415" cy="559293"/>
                </a:xfrm>
                <a:prstGeom prst="ellipse">
                  <a:avLst/>
                </a:prstGeom>
                <a:gradFill flip="none" rotWithShape="1">
                  <a:lin ang="2700000" scaled="1"/>
                  <a:tileRect/>
                </a:gradFill>
                <a:ln/>
                <a:scene3d>
                  <a:camera prst="perspectiveFront"/>
                  <a:lightRig rig="threePt" dir="tl"/>
                </a:scene3d>
                <a:sp3d prstMaterial="plastic">
                  <a:bevelT w="0" h="0"/>
                </a:sp3d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b="1" dirty="0" smtClean="0">
                      <a:solidFill>
                        <a:schemeClr val="tx1"/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1</a:t>
                  </a:r>
                  <a:endParaRPr lang="en-US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6" name="TextBox 5"/>
            <p:cNvSpPr txBox="1"/>
            <p:nvPr/>
          </p:nvSpPr>
          <p:spPr>
            <a:xfrm>
              <a:off x="6443901" y="2310855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708381" y="3204003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3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8373144" y="2890746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437631" y="4167581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96833" y="379930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731688" y="3358982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631583" y="3219414"/>
              <a:ext cx="33590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721029"/>
              </p:ext>
            </p:extLst>
          </p:nvPr>
        </p:nvGraphicFramePr>
        <p:xfrm>
          <a:off x="556001" y="3500556"/>
          <a:ext cx="3191214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869"/>
                <a:gridCol w="531869"/>
                <a:gridCol w="531869"/>
                <a:gridCol w="531869"/>
                <a:gridCol w="531869"/>
                <a:gridCol w="531869"/>
              </a:tblGrid>
              <a:tr h="487680">
                <a:tc>
                  <a:txBody>
                    <a:bodyPr/>
                    <a:lstStyle/>
                    <a:p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  <a:tr h="487680">
                <a:tc>
                  <a:txBody>
                    <a:bodyPr/>
                    <a:lstStyle/>
                    <a:p>
                      <a:pPr algn="ctr"/>
                      <a:r>
                        <a:rPr lang="ro-RO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∞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  <p:sp>
        <p:nvSpPr>
          <p:cNvPr id="31" name="Content Placeholder 2"/>
          <p:cNvSpPr>
            <a:spLocks noGrp="1"/>
          </p:cNvSpPr>
          <p:nvPr>
            <p:ph idx="1"/>
          </p:nvPr>
        </p:nvSpPr>
        <p:spPr>
          <a:xfrm>
            <a:off x="4295459" y="128004"/>
            <a:ext cx="3359227" cy="5115800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Exemplu:</a:t>
            </a: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Considerăm nodul de plecare 4 (rădăcina arborelui)</a:t>
            </a:r>
          </a:p>
          <a:p>
            <a:pPr marL="0" indent="0" algn="just">
              <a:buNone/>
            </a:pP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= 0</a:t>
            </a: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muchia de cost minim care există între 4 și un alt nod care nu este adăugat în arbore (muchia(4,2)=1), deci adăugăm nodul 2.</a:t>
            </a:r>
          </a:p>
          <a:p>
            <a:pPr marL="0" indent="0" algn="just">
              <a:buNone/>
            </a:pP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</a:t>
            </a:r>
            <a:endParaRPr lang="ro-R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muchia de cost minim care există între 4 sau 2 și un alt nod care nu este adăugat în arbore (muchia(4,3)=2), deci adăugăm nodul 3.</a:t>
            </a:r>
          </a:p>
          <a:p>
            <a:pPr marL="0" indent="0" algn="just">
              <a:buNone/>
            </a:pP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=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 = 3</a:t>
            </a:r>
            <a:endParaRPr lang="ro-R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muchia de cost minim care există între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4, 2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un alt nod care nu este adăugat în arbore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(muchia(2,1)=2), deci adăugăm nodul 1.</a:t>
            </a:r>
          </a:p>
          <a:p>
            <a:pPr marL="0" indent="0" algn="just">
              <a:buNone/>
            </a:pP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=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1+2+2 = 5</a:t>
            </a:r>
            <a:endParaRPr lang="ro-RO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Alegem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muchia de cost minim care există între 4,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2, 3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și un alt nod care nu este adăugat în arbore (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muchia(1,5)=3),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deci adăugăm nodul 5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arbore =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1+2+2+3 </a:t>
            </a: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8</a:t>
            </a: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/>
          <p:nvPr/>
        </p:nvSpPr>
        <p:spPr>
          <a:xfrm>
            <a:off x="2353466" y="2390859"/>
            <a:ext cx="559837" cy="557602"/>
          </a:xfrm>
          <a:prstGeom prst="ellipse">
            <a:avLst/>
          </a:prstGeom>
          <a:gradFill flip="none" rotWithShape="1">
            <a:lin ang="2700000" scaled="1"/>
            <a:tileRect/>
          </a:gra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8820539" y="963263"/>
            <a:ext cx="559837" cy="557602"/>
          </a:xfrm>
          <a:prstGeom prst="ellipse">
            <a:avLst/>
          </a:prstGeom>
          <a:solidFill>
            <a:srgbClr val="FFC000"/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Oval 34"/>
          <p:cNvSpPr/>
          <p:nvPr/>
        </p:nvSpPr>
        <p:spPr>
          <a:xfrm>
            <a:off x="2350255" y="355662"/>
            <a:ext cx="559837" cy="557602"/>
          </a:xfrm>
          <a:prstGeom prst="ellipse">
            <a:avLst/>
          </a:prstGeom>
          <a:gradFill flip="none" rotWithShape="1">
            <a:lin ang="2700000" scaled="1"/>
            <a:tileRect/>
          </a:gra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Oval 35"/>
          <p:cNvSpPr/>
          <p:nvPr/>
        </p:nvSpPr>
        <p:spPr>
          <a:xfrm>
            <a:off x="8205102" y="2370513"/>
            <a:ext cx="559837" cy="557602"/>
          </a:xfrm>
          <a:prstGeom prst="ellipse">
            <a:avLst/>
          </a:prstGeom>
          <a:solidFill>
            <a:srgbClr val="FFC000"/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Straight Connector 37"/>
          <p:cNvCxnSpPr>
            <a:stCxn id="34" idx="3"/>
            <a:endCxn id="36" idx="0"/>
          </p:cNvCxnSpPr>
          <p:nvPr/>
        </p:nvCxnSpPr>
        <p:spPr>
          <a:xfrm flipH="1">
            <a:off x="8485021" y="1439206"/>
            <a:ext cx="417504" cy="93130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8438113" y="1780149"/>
            <a:ext cx="32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3591782" y="1501347"/>
            <a:ext cx="559837" cy="557602"/>
          </a:xfrm>
          <a:prstGeom prst="ellipse">
            <a:avLst/>
          </a:prstGeom>
          <a:gradFill flip="none" rotWithShape="1">
            <a:lin ang="2700000" scaled="1"/>
            <a:tileRect/>
          </a:gra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Oval 41"/>
          <p:cNvSpPr/>
          <p:nvPr/>
        </p:nvSpPr>
        <p:spPr>
          <a:xfrm>
            <a:off x="9380376" y="2452421"/>
            <a:ext cx="559837" cy="557602"/>
          </a:xfrm>
          <a:prstGeom prst="ellipse">
            <a:avLst/>
          </a:prstGeom>
          <a:solidFill>
            <a:srgbClr val="FFC000"/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3" name="Straight Connector 42"/>
          <p:cNvCxnSpPr>
            <a:endCxn id="42" idx="0"/>
          </p:cNvCxnSpPr>
          <p:nvPr/>
        </p:nvCxnSpPr>
        <p:spPr>
          <a:xfrm>
            <a:off x="9288797" y="1480334"/>
            <a:ext cx="371498" cy="97208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9496881" y="1832755"/>
            <a:ext cx="32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45"/>
          <p:cNvSpPr/>
          <p:nvPr/>
        </p:nvSpPr>
        <p:spPr>
          <a:xfrm>
            <a:off x="238427" y="350208"/>
            <a:ext cx="559837" cy="557602"/>
          </a:xfrm>
          <a:prstGeom prst="ellipse">
            <a:avLst/>
          </a:prstGeom>
          <a:gradFill flip="none" rotWithShape="1">
            <a:lin ang="2700000" scaled="1"/>
            <a:tileRect/>
          </a:gra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041689" y="3595933"/>
            <a:ext cx="559837" cy="557602"/>
          </a:xfrm>
          <a:prstGeom prst="ellipse">
            <a:avLst/>
          </a:prstGeom>
          <a:solidFill>
            <a:srgbClr val="FFC000"/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8" name="Straight Connector 47"/>
          <p:cNvCxnSpPr>
            <a:stCxn id="36" idx="4"/>
            <a:endCxn id="47" idx="0"/>
          </p:cNvCxnSpPr>
          <p:nvPr/>
        </p:nvCxnSpPr>
        <p:spPr>
          <a:xfrm flipH="1">
            <a:off x="8321608" y="2928115"/>
            <a:ext cx="163413" cy="6678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099942" y="3108135"/>
            <a:ext cx="32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Oval 52"/>
          <p:cNvSpPr/>
          <p:nvPr/>
        </p:nvSpPr>
        <p:spPr>
          <a:xfrm>
            <a:off x="253382" y="2390859"/>
            <a:ext cx="559837" cy="557602"/>
          </a:xfrm>
          <a:prstGeom prst="ellipse">
            <a:avLst/>
          </a:prstGeom>
          <a:gradFill flip="none" rotWithShape="1">
            <a:lin ang="2700000" scaled="1"/>
            <a:tileRect/>
          </a:gra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8093011" y="4830684"/>
            <a:ext cx="559837" cy="557602"/>
          </a:xfrm>
          <a:prstGeom prst="ellipse">
            <a:avLst/>
          </a:prstGeom>
          <a:solidFill>
            <a:srgbClr val="FFC000"/>
          </a:solidFill>
          <a:ln/>
          <a:scene3d>
            <a:camera prst="perspectiveFront"/>
            <a:lightRig rig="threePt" dir="tl"/>
          </a:scene3d>
          <a:sp3d prstMaterial="plastic">
            <a:bevelT w="0" h="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5" name="Straight Connector 54"/>
          <p:cNvCxnSpPr>
            <a:endCxn id="54" idx="0"/>
          </p:cNvCxnSpPr>
          <p:nvPr/>
        </p:nvCxnSpPr>
        <p:spPr>
          <a:xfrm>
            <a:off x="8321608" y="4153535"/>
            <a:ext cx="51322" cy="677149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8030936" y="4403360"/>
            <a:ext cx="3268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11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5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56" presetClass="path" presetSubtype="0" decel="10000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58333E-6 -3.7037E-7 L 0.53099 -0.2062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49" y="-1032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5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500"/>
                            </p:stCondLst>
                            <p:childTnLst>
                              <p:par>
                                <p:cTn id="29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0.47396 0.29398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698" y="14699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6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50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4500"/>
                            </p:stCondLst>
                            <p:childTnLst>
                              <p:par>
                                <p:cTn id="41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7.40741E-7 L 0.47916 0.1268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958" y="6343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41"/>
                                            </p:cond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6500"/>
                            </p:stCondLst>
                            <p:childTnLst>
                              <p:par>
                                <p:cTn id="47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8500"/>
                            </p:stCondLst>
                            <p:childTnLst>
                              <p:par>
                                <p:cTn id="53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250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6500"/>
                            </p:stCondLst>
                            <p:childTnLst>
                              <p:par>
                                <p:cTn id="59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3.33333E-6 L 0.6362 0.47291 " pathEditMode="relative" rAng="0" ptsTypes="AA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10" y="23634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9"/>
                                            </p:cond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8500"/>
                            </p:stCondLst>
                            <p:childTnLst>
                              <p:par>
                                <p:cTn id="6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8500"/>
                            </p:stCondLst>
                            <p:childTnLst>
                              <p:par>
                                <p:cTn id="6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950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500"/>
                            </p:stCondLst>
                            <p:childTnLst>
                              <p:par>
                                <p:cTn id="71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4500"/>
                            </p:stCondLst>
                            <p:childTnLst>
                              <p:par>
                                <p:cTn id="74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8500"/>
                            </p:stCondLst>
                            <p:childTnLst>
                              <p:par>
                                <p:cTn id="77" presetID="56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86 0.00694 L 0.64727 0.36181 " pathEditMode="relative" rAng="0" ptsTypes="AA">
                                      <p:cBhvr>
                                        <p:cTn id="78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14" y="17731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77"/>
                                            </p:cond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0500"/>
                            </p:stCondLst>
                            <p:childTnLst>
                              <p:par>
                                <p:cTn id="8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500"/>
                            </p:stCondLst>
                            <p:childTnLst>
                              <p:par>
                                <p:cTn id="83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1500"/>
                            </p:stCondLst>
                            <p:childTnLst>
                              <p:par>
                                <p:cTn id="86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9" grpId="0"/>
      <p:bldP spid="41" grpId="0" animBg="1"/>
      <p:bldP spid="42" grpId="0" animBg="1"/>
      <p:bldP spid="45" grpId="0"/>
      <p:bldP spid="46" grpId="0" animBg="1"/>
      <p:bldP spid="47" grpId="0" animBg="1"/>
      <p:bldP spid="51" grpId="0"/>
      <p:bldP spid="53" grpId="0" animBg="1"/>
      <p:bldP spid="54" grpId="0" animBg="1"/>
      <p:bldP spid="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92832" y="167581"/>
                <a:ext cx="6247818" cy="34115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Pentru a implementa algoritmul 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vo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m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utiliza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trei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vectori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:</a:t>
                </a:r>
              </a:p>
              <a:p>
                <a:pPr marL="342900" lvl="0" indent="-342900"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685800" algn="l"/>
                  </a:tabLst>
                </a:pPr>
                <a:r>
                  <a:rPr lang="ro-RO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Vectorul caracteristic S 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definit astfel: </a:t>
                </a:r>
                <a:r>
                  <a:rPr lang="ro-RO" sz="1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</a:t>
                </a:r>
                <a:r>
                  <a:rPr lang="en-US" sz="1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</a:t>
                </a:r>
                <a:r>
                  <a:rPr lang="en-US" sz="1600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sz="1600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]=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ro-RO" sz="16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sz="160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0, </m:t>
                            </m:r>
                            <m:r>
                              <a:rPr lang="en-US" sz="1600" b="0" i="1" smtClean="0">
                                <a:latin typeface="Cambria Math" panose="02040503050406030204" pitchFamily="18" charset="0"/>
                              </a:rPr>
                              <m:t>𝑑𝑎𝑐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ă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𝑛𝑜𝑑𝑢𝑙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𝑛𝑢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𝑎𝑝𝑎𝑟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ț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𝑖𝑛𝑒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𝑎𝑟𝑏𝑜𝑟𝑒𝑙𝑢𝑖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𝑑𝑒𝑗𝑎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𝑐𝑜𝑛𝑠𝑡𝑟𝑢𝑖𝑡</m:t>
                            </m:r>
                          </m:e>
                          <m:e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1, 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𝑑𝑎𝑐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ă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𝑛𝑜𝑑𝑢𝑙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𝑎𝑝𝑎𝑟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ț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𝑖𝑛𝑒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𝑎𝑟𝑏𝑜𝑟𝑒𝑙𝑢𝑖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𝑑𝑒𝑗𝑎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a:rPr lang="ro-RO" sz="1600" b="0" i="1" smtClean="0">
                                <a:latin typeface="Cambria Math" panose="02040503050406030204" pitchFamily="18" charset="0"/>
                              </a:rPr>
                              <m:t>𝑐𝑜𝑛𝑠𝑡𝑟𝑢𝑖𝑡</m:t>
                            </m:r>
                          </m:e>
                        </m:eqArr>
                      </m:e>
                    </m:d>
                  </m:oMath>
                </a14:m>
                <a:endParaRPr lang="ro-RO" sz="1600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685800" algn="l"/>
                  </a:tabLst>
                </a:pPr>
                <a:endParaRPr lang="ro-RO" b="1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685800" algn="l"/>
                  </a:tabLst>
                </a:pPr>
                <a:r>
                  <a:rPr lang="ro-RO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Vectorul </a:t>
                </a:r>
                <a:r>
                  <a:rPr lang="en-US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 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definit astfel: </a:t>
                </a:r>
              </a:p>
              <a:p>
                <a:pPr lvl="0">
                  <a:spcAft>
                    <a:spcPts val="0"/>
                  </a:spcAft>
                  <a:tabLst>
                    <a:tab pos="685800" algn="l"/>
                  </a:tabLst>
                </a:pPr>
                <a:r>
                  <a:rPr lang="ro-RO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]= 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valoarea 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nodul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ui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părinte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al 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lui i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(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reconstituirea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arborelui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se face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baza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acestui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vector); </a:t>
                </a:r>
                <a:endParaRPr lang="ro-RO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Aft>
                    <a:spcPts val="0"/>
                  </a:spcAft>
                  <a:tabLst>
                    <a:tab pos="685800" algn="l"/>
                  </a:tabLst>
                </a:pPr>
                <a:endParaRPr lang="ro-RO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marL="342900" lvl="0" indent="-342900">
                  <a:spcAft>
                    <a:spcPts val="0"/>
                  </a:spcAft>
                  <a:buFont typeface="Symbol" panose="05050102010706020507" pitchFamily="18" charset="2"/>
                  <a:buChar char=""/>
                  <a:tabLst>
                    <a:tab pos="685800" algn="l"/>
                  </a:tabLst>
                </a:pPr>
                <a:r>
                  <a:rPr lang="ro-RO" b="1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Vectorul </a:t>
                </a:r>
                <a:r>
                  <a:rPr lang="ro-RO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en-US" b="1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–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vector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conţine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pentru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fiecare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nod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costul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arcului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de la 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părinte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la 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el</a:t>
                </a:r>
                <a:endParaRPr lang="ro-RO" dirty="0" smtClean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lvl="0">
                  <a:spcAft>
                    <a:spcPts val="0"/>
                  </a:spcAft>
                  <a:tabLst>
                    <a:tab pos="685800" algn="l"/>
                  </a:tabLst>
                </a:pPr>
                <a:r>
                  <a:rPr lang="ro-RO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	 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P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</a:t>
                </a:r>
                <a:r>
                  <a:rPr lang="en-US" dirty="0" err="1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]=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cost(</a:t>
                </a:r>
                <a:r>
                  <a:rPr lang="ro-RO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[</a:t>
                </a:r>
                <a:r>
                  <a:rPr lang="en-US" dirty="0" err="1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]</a:t>
                </a:r>
                <a:r>
                  <a:rPr lang="ro-RO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i)</a:t>
                </a:r>
                <a:r>
                  <a:rPr lang="en-US" dirty="0" smtClean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</a:t>
                </a: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832" y="167581"/>
                <a:ext cx="6247818" cy="3411575"/>
              </a:xfrm>
              <a:prstGeom prst="rect">
                <a:avLst/>
              </a:prstGeom>
              <a:blipFill rotWithShape="0">
                <a:blip r:embed="rId2"/>
                <a:stretch>
                  <a:fillRect l="-878" t="-893" b="-17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650" y="46282"/>
            <a:ext cx="5543550" cy="6248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5091" y="3584689"/>
            <a:ext cx="5369767" cy="3077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831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2689" y="297198"/>
            <a:ext cx="8596668" cy="803816"/>
          </a:xfrm>
        </p:spPr>
        <p:txBody>
          <a:bodyPr/>
          <a:lstStyle/>
          <a:p>
            <a:pPr algn="ctr"/>
            <a:r>
              <a:rPr lang="ro-RO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ALGORITMUL LUI </a:t>
            </a:r>
            <a:r>
              <a:rPr lang="ro-RO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KRUSKAL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310" y="1101014"/>
            <a:ext cx="8596668" cy="51318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construiește arborele de cost minim pornind de la n arbori disjuncți (fiecare nod al grafului este considerat inițial subarbore). </a:t>
            </a:r>
          </a:p>
          <a:p>
            <a:pPr marL="0" indent="0" algn="just">
              <a:buNone/>
            </a:pP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Subarborii se unesc pe rând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obține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singur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arbore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conex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până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când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acest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lucru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posibil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graful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nu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conex</a:t>
            </a:r>
            <a:r>
              <a:rPr lang="ro-RO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Algoritmul este următorul: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Ordonăm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muchiile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grafului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crescător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cost;</a:t>
            </a:r>
          </a:p>
          <a:p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Analizăm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rând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în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ordinea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crescătoare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costurilor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muchiile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grafului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pentru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fiecare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analizată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extremitățile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parte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același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subarbore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ignoră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dacă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extremitățile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muchiei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parte din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subarbori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diferiți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aceștia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muchia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respectivă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face parte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din</a:t>
            </a:r>
            <a:r>
              <a:rPr lang="ro-R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arborele parțial de cot minim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61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 advClick="0" advTm="10000">
        <p14:reveal/>
      </p:transition>
    </mc:Choice>
    <mc:Fallback xmlns="">
      <p:transition spd="slow" advClick="0" advTm="1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585</TotalTime>
  <Words>837</Words>
  <Application>Microsoft Office PowerPoint</Application>
  <PresentationFormat>Widescreen</PresentationFormat>
  <Paragraphs>461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Cambria Math</vt:lpstr>
      <vt:lpstr>Symbol</vt:lpstr>
      <vt:lpstr>Times New Roman</vt:lpstr>
      <vt:lpstr>Trebuchet MS</vt:lpstr>
      <vt:lpstr>Wingdings</vt:lpstr>
      <vt:lpstr>Wingdings 3</vt:lpstr>
      <vt:lpstr>Facet</vt:lpstr>
      <vt:lpstr>Grafuri ponderate</vt:lpstr>
      <vt:lpstr>PowerPoint Presentation</vt:lpstr>
      <vt:lpstr>Matricea ponderilor (matricea costurilor)</vt:lpstr>
      <vt:lpstr>Arbore parțial de cost minim</vt:lpstr>
      <vt:lpstr>PowerPoint Presentation</vt:lpstr>
      <vt:lpstr>ALGORITMUL LUI PRIM</vt:lpstr>
      <vt:lpstr>PowerPoint Presentation</vt:lpstr>
      <vt:lpstr>PowerPoint Presentation</vt:lpstr>
      <vt:lpstr>ALGORITMUL LUI KRUSKAL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Grafuri ponderate</dc:title>
  <dc:creator>ISJ</dc:creator>
  <cp:lastModifiedBy>ISJ</cp:lastModifiedBy>
  <cp:revision>50</cp:revision>
  <dcterms:created xsi:type="dcterms:W3CDTF">2020-03-28T09:16:34Z</dcterms:created>
  <dcterms:modified xsi:type="dcterms:W3CDTF">2020-04-14T09:27:00Z</dcterms:modified>
</cp:coreProperties>
</file>