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69" r:id="rId6"/>
    <p:sldId id="270" r:id="rId7"/>
    <p:sldId id="272" r:id="rId8"/>
    <p:sldId id="273" r:id="rId9"/>
    <p:sldId id="258" r:id="rId10"/>
    <p:sldId id="274" r:id="rId11"/>
    <p:sldId id="275" r:id="rId12"/>
    <p:sldId id="276" r:id="rId13"/>
    <p:sldId id="277" r:id="rId14"/>
    <p:sldId id="278" r:id="rId15"/>
    <p:sldId id="259" r:id="rId16"/>
    <p:sldId id="260" r:id="rId17"/>
    <p:sldId id="261" r:id="rId18"/>
    <p:sldId id="262" r:id="rId19"/>
    <p:sldId id="263" r:id="rId20"/>
    <p:sldId id="264" r:id="rId21"/>
    <p:sldId id="265" r:id="rId22"/>
    <p:sldId id="279" r:id="rId23"/>
    <p:sldId id="266" r:id="rId24"/>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3143C8BB-02FA-471D-ACDE-DC2BFA2B0121}" type="datetimeFigureOut">
              <a:rPr lang="ro-RO" smtClean="0"/>
              <a:pPr/>
              <a:t>24.04.2020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E19E611-D493-4A49-905D-28BD0D40AD33}" type="slidenum">
              <a:rPr lang="ro-RO" smtClean="0"/>
              <a:pPr/>
              <a:t>‹#›</a:t>
            </a:fld>
            <a:endParaRPr lang="ro-RO"/>
          </a:p>
        </p:txBody>
      </p:sp>
    </p:spTree>
    <p:extLst>
      <p:ext uri="{BB962C8B-B14F-4D97-AF65-F5344CB8AC3E}">
        <p14:creationId xmlns:p14="http://schemas.microsoft.com/office/powerpoint/2010/main" xmlns="" val="40652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3143C8BB-02FA-471D-ACDE-DC2BFA2B0121}" type="datetimeFigureOut">
              <a:rPr lang="ro-RO" smtClean="0"/>
              <a:pPr/>
              <a:t>24.04.2020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E19E611-D493-4A49-905D-28BD0D40AD33}" type="slidenum">
              <a:rPr lang="ro-RO" smtClean="0"/>
              <a:pPr/>
              <a:t>‹#›</a:t>
            </a:fld>
            <a:endParaRPr lang="ro-RO"/>
          </a:p>
        </p:txBody>
      </p:sp>
    </p:spTree>
    <p:extLst>
      <p:ext uri="{BB962C8B-B14F-4D97-AF65-F5344CB8AC3E}">
        <p14:creationId xmlns:p14="http://schemas.microsoft.com/office/powerpoint/2010/main" xmlns="" val="401671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3143C8BB-02FA-471D-ACDE-DC2BFA2B0121}" type="datetimeFigureOut">
              <a:rPr lang="ro-RO" smtClean="0"/>
              <a:pPr/>
              <a:t>24.04.2020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E19E611-D493-4A49-905D-28BD0D40AD33}" type="slidenum">
              <a:rPr lang="ro-RO" smtClean="0"/>
              <a:pPr/>
              <a:t>‹#›</a:t>
            </a:fld>
            <a:endParaRPr lang="ro-RO"/>
          </a:p>
        </p:txBody>
      </p:sp>
    </p:spTree>
    <p:extLst>
      <p:ext uri="{BB962C8B-B14F-4D97-AF65-F5344CB8AC3E}">
        <p14:creationId xmlns:p14="http://schemas.microsoft.com/office/powerpoint/2010/main" xmlns="" val="394988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3143C8BB-02FA-471D-ACDE-DC2BFA2B0121}" type="datetimeFigureOut">
              <a:rPr lang="ro-RO" smtClean="0"/>
              <a:pPr/>
              <a:t>24.04.2020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E19E611-D493-4A49-905D-28BD0D40AD33}" type="slidenum">
              <a:rPr lang="ro-RO" smtClean="0"/>
              <a:pPr/>
              <a:t>‹#›</a:t>
            </a:fld>
            <a:endParaRPr lang="ro-RO"/>
          </a:p>
        </p:txBody>
      </p:sp>
    </p:spTree>
    <p:extLst>
      <p:ext uri="{BB962C8B-B14F-4D97-AF65-F5344CB8AC3E}">
        <p14:creationId xmlns:p14="http://schemas.microsoft.com/office/powerpoint/2010/main" xmlns="" val="343381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43C8BB-02FA-471D-ACDE-DC2BFA2B0121}" type="datetimeFigureOut">
              <a:rPr lang="ro-RO" smtClean="0"/>
              <a:pPr/>
              <a:t>24.04.2020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E19E611-D493-4A49-905D-28BD0D40AD33}" type="slidenum">
              <a:rPr lang="ro-RO" smtClean="0"/>
              <a:pPr/>
              <a:t>‹#›</a:t>
            </a:fld>
            <a:endParaRPr lang="ro-RO"/>
          </a:p>
        </p:txBody>
      </p:sp>
    </p:spTree>
    <p:extLst>
      <p:ext uri="{BB962C8B-B14F-4D97-AF65-F5344CB8AC3E}">
        <p14:creationId xmlns:p14="http://schemas.microsoft.com/office/powerpoint/2010/main" xmlns="" val="374419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3143C8BB-02FA-471D-ACDE-DC2BFA2B0121}" type="datetimeFigureOut">
              <a:rPr lang="ro-RO" smtClean="0"/>
              <a:pPr/>
              <a:t>24.04.2020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E19E611-D493-4A49-905D-28BD0D40AD33}" type="slidenum">
              <a:rPr lang="ro-RO" smtClean="0"/>
              <a:pPr/>
              <a:t>‹#›</a:t>
            </a:fld>
            <a:endParaRPr lang="ro-RO"/>
          </a:p>
        </p:txBody>
      </p:sp>
    </p:spTree>
    <p:extLst>
      <p:ext uri="{BB962C8B-B14F-4D97-AF65-F5344CB8AC3E}">
        <p14:creationId xmlns:p14="http://schemas.microsoft.com/office/powerpoint/2010/main" xmlns="" val="342185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3143C8BB-02FA-471D-ACDE-DC2BFA2B0121}" type="datetimeFigureOut">
              <a:rPr lang="ro-RO" smtClean="0"/>
              <a:pPr/>
              <a:t>24.04.2020</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E19E611-D493-4A49-905D-28BD0D40AD33}" type="slidenum">
              <a:rPr lang="ro-RO" smtClean="0"/>
              <a:pPr/>
              <a:t>‹#›</a:t>
            </a:fld>
            <a:endParaRPr lang="ro-RO"/>
          </a:p>
        </p:txBody>
      </p:sp>
    </p:spTree>
    <p:extLst>
      <p:ext uri="{BB962C8B-B14F-4D97-AF65-F5344CB8AC3E}">
        <p14:creationId xmlns:p14="http://schemas.microsoft.com/office/powerpoint/2010/main" xmlns="" val="284378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3143C8BB-02FA-471D-ACDE-DC2BFA2B0121}" type="datetimeFigureOut">
              <a:rPr lang="ro-RO" smtClean="0"/>
              <a:pPr/>
              <a:t>24.04.2020</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E19E611-D493-4A49-905D-28BD0D40AD33}" type="slidenum">
              <a:rPr lang="ro-RO" smtClean="0"/>
              <a:pPr/>
              <a:t>‹#›</a:t>
            </a:fld>
            <a:endParaRPr lang="ro-RO"/>
          </a:p>
        </p:txBody>
      </p:sp>
    </p:spTree>
    <p:extLst>
      <p:ext uri="{BB962C8B-B14F-4D97-AF65-F5344CB8AC3E}">
        <p14:creationId xmlns:p14="http://schemas.microsoft.com/office/powerpoint/2010/main" xmlns="" val="180434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3C8BB-02FA-471D-ACDE-DC2BFA2B0121}" type="datetimeFigureOut">
              <a:rPr lang="ro-RO" smtClean="0"/>
              <a:pPr/>
              <a:t>24.04.2020</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E19E611-D493-4A49-905D-28BD0D40AD33}" type="slidenum">
              <a:rPr lang="ro-RO" smtClean="0"/>
              <a:pPr/>
              <a:t>‹#›</a:t>
            </a:fld>
            <a:endParaRPr lang="ro-RO"/>
          </a:p>
        </p:txBody>
      </p:sp>
    </p:spTree>
    <p:extLst>
      <p:ext uri="{BB962C8B-B14F-4D97-AF65-F5344CB8AC3E}">
        <p14:creationId xmlns:p14="http://schemas.microsoft.com/office/powerpoint/2010/main" xmlns="" val="377017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3C8BB-02FA-471D-ACDE-DC2BFA2B0121}" type="datetimeFigureOut">
              <a:rPr lang="ro-RO" smtClean="0"/>
              <a:pPr/>
              <a:t>24.04.2020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E19E611-D493-4A49-905D-28BD0D40AD33}" type="slidenum">
              <a:rPr lang="ro-RO" smtClean="0"/>
              <a:pPr/>
              <a:t>‹#›</a:t>
            </a:fld>
            <a:endParaRPr lang="ro-RO"/>
          </a:p>
        </p:txBody>
      </p:sp>
    </p:spTree>
    <p:extLst>
      <p:ext uri="{BB962C8B-B14F-4D97-AF65-F5344CB8AC3E}">
        <p14:creationId xmlns:p14="http://schemas.microsoft.com/office/powerpoint/2010/main" xmlns="" val="62972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3C8BB-02FA-471D-ACDE-DC2BFA2B0121}" type="datetimeFigureOut">
              <a:rPr lang="ro-RO" smtClean="0"/>
              <a:pPr/>
              <a:t>24.04.2020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E19E611-D493-4A49-905D-28BD0D40AD33}" type="slidenum">
              <a:rPr lang="ro-RO" smtClean="0"/>
              <a:pPr/>
              <a:t>‹#›</a:t>
            </a:fld>
            <a:endParaRPr lang="ro-RO"/>
          </a:p>
        </p:txBody>
      </p:sp>
    </p:spTree>
    <p:extLst>
      <p:ext uri="{BB962C8B-B14F-4D97-AF65-F5344CB8AC3E}">
        <p14:creationId xmlns:p14="http://schemas.microsoft.com/office/powerpoint/2010/main" xmlns="" val="389864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3C8BB-02FA-471D-ACDE-DC2BFA2B0121}" type="datetimeFigureOut">
              <a:rPr lang="ro-RO" smtClean="0"/>
              <a:pPr/>
              <a:t>24.04.2020</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9E611-D493-4A49-905D-28BD0D40AD33}" type="slidenum">
              <a:rPr lang="ro-RO" smtClean="0"/>
              <a:pPr/>
              <a:t>‹#›</a:t>
            </a:fld>
            <a:endParaRPr lang="ro-RO"/>
          </a:p>
        </p:txBody>
      </p:sp>
    </p:spTree>
    <p:extLst>
      <p:ext uri="{BB962C8B-B14F-4D97-AF65-F5344CB8AC3E}">
        <p14:creationId xmlns:p14="http://schemas.microsoft.com/office/powerpoint/2010/main" xmlns="" val="373158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ordwall.net/resource/911866"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0.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ini pentru tudor arghez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914400"/>
            <a:ext cx="3486150" cy="4876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p:cNvSpPr/>
          <p:nvPr/>
        </p:nvSpPr>
        <p:spPr>
          <a:xfrm>
            <a:off x="4572003" y="903008"/>
            <a:ext cx="415780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Tudor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Arghezi</a:t>
            </a:r>
            <a:endPar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(1880-1967)</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3810000" y="2895600"/>
            <a:ext cx="5064872" cy="2677656"/>
          </a:xfrm>
          <a:prstGeom prst="rect">
            <a:avLst/>
          </a:prstGeom>
          <a:noFill/>
        </p:spPr>
        <p:txBody>
          <a:bodyPr wrap="square" rtlCol="0">
            <a:spAutoFit/>
          </a:bodyPr>
          <a:lstStyle/>
          <a:p>
            <a:r>
              <a:rPr lang="ro-RO" dirty="0" smtClean="0"/>
              <a:t>	</a:t>
            </a:r>
            <a:r>
              <a:rPr lang="en-US" sz="2400" dirty="0" smtClean="0">
                <a:latin typeface="Times New Roman" pitchFamily="18" charset="0"/>
                <a:cs typeface="Times New Roman" pitchFamily="18" charset="0"/>
              </a:rPr>
              <a:t>Ion </a:t>
            </a:r>
            <a:r>
              <a:rPr lang="en-US" sz="2400" dirty="0" err="1" smtClean="0">
                <a:latin typeface="Times New Roman" pitchFamily="18" charset="0"/>
                <a:cs typeface="Times New Roman" pitchFamily="18" charset="0"/>
              </a:rPr>
              <a:t>Nae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Theodorescu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acesta</a:t>
            </a:r>
            <a:r>
              <a:rPr lang="en-US" sz="2400" dirty="0" smtClean="0">
                <a:latin typeface="Times New Roman" pitchFamily="18" charset="0"/>
                <a:cs typeface="Times New Roman" pitchFamily="18" charset="0"/>
              </a:rPr>
              <a:t> era </a:t>
            </a:r>
            <a:r>
              <a:rPr lang="en-US" sz="2400" dirty="0" err="1" smtClean="0">
                <a:latin typeface="Times New Roman" pitchFamily="18" charset="0"/>
                <a:cs typeface="Times New Roman" pitchFamily="18" charset="0"/>
              </a:rPr>
              <a:t>numele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celui</a:t>
            </a:r>
            <a:r>
              <a:rPr lang="ro-RO"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a:t>
            </a:r>
            <a:r>
              <a:rPr lang="en-US" sz="2400" dirty="0" smtClean="0">
                <a:latin typeface="Times New Roman" pitchFamily="18" charset="0"/>
                <a:cs typeface="Times New Roman" pitchFamily="18" charset="0"/>
              </a:rPr>
              <a:t> care </a:t>
            </a:r>
            <a:r>
              <a:rPr lang="en-US" sz="2400" dirty="0" err="1" smtClean="0">
                <a:latin typeface="Times New Roman" pitchFamily="18" charset="0"/>
                <a:cs typeface="Times New Roman" pitchFamily="18" charset="0"/>
              </a:rPr>
              <a:t>noi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ast</a:t>
            </a:r>
            <a:r>
              <a:rPr lang="ro-RO" sz="2400" dirty="0">
                <a:latin typeface="Times New Roman" pitchFamily="18" charset="0"/>
                <a:cs typeface="Times New Roman" pitchFamily="18" charset="0"/>
              </a:rPr>
              <a:t>ă</a:t>
            </a:r>
            <a:r>
              <a:rPr lang="en-US" sz="2400" dirty="0" err="1" smtClean="0">
                <a:latin typeface="Times New Roman" pitchFamily="18" charset="0"/>
                <a:cs typeface="Times New Roman" pitchFamily="18" charset="0"/>
              </a:rPr>
              <a:t>zi</a:t>
            </a:r>
            <a:r>
              <a:rPr lang="en-US" sz="2400" dirty="0" smtClean="0">
                <a:latin typeface="Times New Roman" pitchFamily="18" charset="0"/>
                <a:cs typeface="Times New Roman" pitchFamily="18" charset="0"/>
              </a:rPr>
              <a:t> </a:t>
            </a:r>
            <a:r>
              <a:rPr lang="ro-RO" sz="2400" dirty="0">
                <a:latin typeface="Times New Roman" pitchFamily="18" charset="0"/>
                <a:cs typeface="Times New Roman" pitchFamily="18" charset="0"/>
              </a:rPr>
              <a:t>î</a:t>
            </a:r>
            <a:r>
              <a:rPr lang="en-US" sz="2400" dirty="0" smtClean="0">
                <a:latin typeface="Times New Roman" pitchFamily="18" charset="0"/>
                <a:cs typeface="Times New Roman" pitchFamily="18" charset="0"/>
              </a:rPr>
              <a:t>l </a:t>
            </a:r>
            <a:r>
              <a:rPr lang="en-US" sz="2400" dirty="0" err="1" smtClean="0">
                <a:latin typeface="Times New Roman" pitchFamily="18" charset="0"/>
                <a:cs typeface="Times New Roman" pitchFamily="18" charset="0"/>
              </a:rPr>
              <a:t>cunoa</a:t>
            </a:r>
            <a:r>
              <a:rPr lang="ro-RO" sz="2400" dirty="0" smtClean="0">
                <a:latin typeface="Times New Roman" pitchFamily="18" charset="0"/>
                <a:cs typeface="Times New Roman" pitchFamily="18" charset="0"/>
              </a:rPr>
              <a:t>ș</a:t>
            </a:r>
            <a:r>
              <a:rPr lang="en-US" sz="2400" dirty="0" smtClean="0">
                <a:latin typeface="Times New Roman" pitchFamily="18" charset="0"/>
                <a:cs typeface="Times New Roman" pitchFamily="18" charset="0"/>
              </a:rPr>
              <a:t>tem </a:t>
            </a:r>
            <a:r>
              <a:rPr lang="ro-RO" sz="2400" dirty="0" smtClean="0">
                <a:latin typeface="Times New Roman" pitchFamily="18" charset="0"/>
                <a:cs typeface="Times New Roman" pitchFamily="18" charset="0"/>
              </a:rPr>
              <a:t>ca fiind</a:t>
            </a:r>
            <a:r>
              <a:rPr lang="en-US" sz="2400" dirty="0" smtClean="0">
                <a:latin typeface="Times New Roman" pitchFamily="18" charset="0"/>
                <a:cs typeface="Times New Roman" pitchFamily="18" charset="0"/>
              </a:rPr>
              <a:t> Tudor </a:t>
            </a:r>
            <a:r>
              <a:rPr lang="en-US" sz="2400" dirty="0" err="1" smtClean="0">
                <a:latin typeface="Times New Roman" pitchFamily="18" charset="0"/>
                <a:cs typeface="Times New Roman" pitchFamily="18" charset="0"/>
              </a:rPr>
              <a:t>Arg</a:t>
            </a:r>
            <a:r>
              <a:rPr lang="ro-RO" sz="2400" dirty="0" smtClean="0">
                <a:latin typeface="Times New Roman" pitchFamily="18" charset="0"/>
                <a:cs typeface="Times New Roman" pitchFamily="18" charset="0"/>
              </a:rPr>
              <a:t>h</a:t>
            </a:r>
            <a:r>
              <a:rPr lang="en-US" sz="2400" dirty="0" err="1" smtClean="0">
                <a:latin typeface="Times New Roman" pitchFamily="18" charset="0"/>
                <a:cs typeface="Times New Roman" pitchFamily="18" charset="0"/>
              </a:rPr>
              <a:t>ezi</a:t>
            </a:r>
            <a:r>
              <a:rPr lang="ro-RO" sz="2400" dirty="0" smtClean="0">
                <a:latin typeface="Times New Roman" pitchFamily="18" charset="0"/>
                <a:cs typeface="Times New Roman" pitchFamily="18" charset="0"/>
              </a:rPr>
              <a:t>.</a:t>
            </a:r>
          </a:p>
          <a:p>
            <a:r>
              <a:rPr lang="ro-RO" sz="2400" dirty="0">
                <a:latin typeface="Times New Roman" pitchFamily="18" charset="0"/>
                <a:cs typeface="Times New Roman" pitchFamily="18" charset="0"/>
              </a:rPr>
              <a:t>	</a:t>
            </a:r>
            <a:r>
              <a:rPr lang="ro-RO" sz="2400" dirty="0" smtClean="0">
                <a:latin typeface="Times New Roman" pitchFamily="18" charset="0"/>
                <a:cs typeface="Times New Roman" pitchFamily="18" charset="0"/>
              </a:rPr>
              <a:t>Contribuția lui la dezvoltarea limbi și literaturii române este foarte importantă. A scris poezie, proză, teatru, chiar și literatură pentru copii.</a:t>
            </a:r>
            <a:endParaRPr lang="ro-RO"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67392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Imagini pentru happy smiley fac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2875338"/>
            <a:ext cx="1828800"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hlinkClick r:id="rId3" action="ppaction://hlinksldjump"/>
          </p:cNvPr>
          <p:cNvSpPr txBox="1"/>
          <p:nvPr/>
        </p:nvSpPr>
        <p:spPr>
          <a:xfrm>
            <a:off x="667603" y="4953000"/>
            <a:ext cx="7924800" cy="1508105"/>
          </a:xfrm>
          <a:prstGeom prst="rect">
            <a:avLst/>
          </a:prstGeom>
          <a:solidFill>
            <a:schemeClr val="accent1">
              <a:lumMod val="60000"/>
              <a:lumOff val="40000"/>
            </a:schemeClr>
          </a:solid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Te-ai descurcat de minune, poți folosi acest cuvânt în comunicarea ta de zi cu zi.</a:t>
            </a:r>
          </a:p>
          <a:p>
            <a:pPr algn="ctr"/>
            <a:r>
              <a:rPr lang="ro-RO" sz="2800" b="1" i="1" dirty="0" smtClean="0">
                <a:latin typeface="Times New Roman" pitchFamily="18" charset="0"/>
                <a:cs typeface="Times New Roman" pitchFamily="18" charset="0"/>
              </a:rPr>
              <a:t>(dă click aici)</a:t>
            </a:r>
            <a:endParaRPr lang="ro-RO" sz="2800" dirty="0">
              <a:latin typeface="Times New Roman" pitchFamily="18" charset="0"/>
              <a:cs typeface="Times New Roman" pitchFamily="18" charset="0"/>
            </a:endParaRPr>
          </a:p>
        </p:txBody>
      </p:sp>
      <p:pic>
        <p:nvPicPr>
          <p:cNvPr id="4" name="Picture 2" descr="Imagini pentru aranjament floral cu țiplă"/>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71800" y="-10236"/>
            <a:ext cx="2743199" cy="27431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447800" y="362634"/>
            <a:ext cx="6705600" cy="646331"/>
          </a:xfrm>
          <a:prstGeom prst="rect">
            <a:avLst/>
          </a:prstGeom>
          <a:no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țiplă </a:t>
            </a:r>
            <a:r>
              <a:rPr lang="ro-RO" sz="28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celofan, învelitoare</a:t>
            </a:r>
            <a:endParaRPr lang="ro-RO"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24508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1523999"/>
            <a:ext cx="3515250" cy="204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524000" y="362634"/>
            <a:ext cx="6705600" cy="646331"/>
          </a:xfrm>
          <a:prstGeom prst="rect">
            <a:avLst/>
          </a:prstGeom>
          <a:no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țiplă </a:t>
            </a:r>
            <a:r>
              <a:rPr lang="ro-RO" sz="28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celofan, învelitoare</a:t>
            </a:r>
            <a:endParaRPr lang="ro-RO" sz="2800" dirty="0">
              <a:latin typeface="Times New Roman" pitchFamily="18" charset="0"/>
              <a:cs typeface="Times New Roman" pitchFamily="18" charset="0"/>
            </a:endParaRPr>
          </a:p>
        </p:txBody>
      </p:sp>
      <p:pic>
        <p:nvPicPr>
          <p:cNvPr id="4" name="Picture 3" descr="Imagini pentru sad smiley fa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4525" y="3571874"/>
            <a:ext cx="2057400" cy="2057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hlinkClick r:id="rId4" action="ppaction://hlinksldjump"/>
          </p:cNvPr>
          <p:cNvSpPr txBox="1"/>
          <p:nvPr/>
        </p:nvSpPr>
        <p:spPr>
          <a:xfrm>
            <a:off x="1882898" y="5588975"/>
            <a:ext cx="5987804" cy="1077218"/>
          </a:xfrm>
          <a:prstGeom prst="rect">
            <a:avLst/>
          </a:prstGeom>
          <a:solidFill>
            <a:schemeClr val="accent1">
              <a:lumMod val="60000"/>
              <a:lumOff val="40000"/>
            </a:schemeClr>
          </a:solid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Înapoi și mai încearcă.</a:t>
            </a:r>
          </a:p>
          <a:p>
            <a:pPr algn="ctr"/>
            <a:r>
              <a:rPr lang="ro-RO" sz="2800" b="1" i="1" dirty="0" smtClean="0">
                <a:latin typeface="Times New Roman" pitchFamily="18" charset="0"/>
                <a:cs typeface="Times New Roman" pitchFamily="18" charset="0"/>
              </a:rPr>
              <a:t>(dă click aici)</a:t>
            </a:r>
            <a:endParaRPr lang="ro-RO" sz="2800" dirty="0">
              <a:latin typeface="Times New Roman" pitchFamily="18" charset="0"/>
              <a:cs typeface="Times New Roman" pitchFamily="18" charset="0"/>
            </a:endParaRPr>
          </a:p>
        </p:txBody>
      </p:sp>
      <p:cxnSp>
        <p:nvCxnSpPr>
          <p:cNvPr id="6" name="Straight Connector 5"/>
          <p:cNvCxnSpPr/>
          <p:nvPr/>
        </p:nvCxnSpPr>
        <p:spPr>
          <a:xfrm flipV="1">
            <a:off x="1752600" y="1371600"/>
            <a:ext cx="5638800" cy="20574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16732622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7696200" cy="646331"/>
          </a:xfrm>
          <a:prstGeom prst="rect">
            <a:avLst/>
          </a:prstGeom>
          <a:no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cofeturi </a:t>
            </a:r>
            <a:r>
              <a:rPr lang="ro-RO" sz="28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dulciuri făcute de un cofetar</a:t>
            </a:r>
            <a:endParaRPr lang="ro-RO" sz="2800" dirty="0">
              <a:latin typeface="Times New Roman" pitchFamily="18" charset="0"/>
              <a:cs typeface="Times New Roman" pitchFamily="18" charset="0"/>
            </a:endParaRPr>
          </a:p>
        </p:txBody>
      </p:sp>
      <p:sp>
        <p:nvSpPr>
          <p:cNvPr id="4" name="Rectangle 3"/>
          <p:cNvSpPr/>
          <p:nvPr/>
        </p:nvSpPr>
        <p:spPr>
          <a:xfrm>
            <a:off x="2091335" y="1300243"/>
            <a:ext cx="4275529" cy="369332"/>
          </a:xfrm>
          <a:prstGeom prst="rect">
            <a:avLst/>
          </a:prstGeom>
        </p:spPr>
        <p:txBody>
          <a:bodyPr wrap="none">
            <a:spAutoFit/>
          </a:bodyPr>
          <a:lstStyle/>
          <a:p>
            <a:r>
              <a:rPr lang="ro-RO" dirty="0">
                <a:latin typeface="Times New Roman" pitchFamily="18" charset="0"/>
                <a:cs typeface="Times New Roman" pitchFamily="18" charset="0"/>
              </a:rPr>
              <a:t>( dă click pe </a:t>
            </a:r>
            <a:r>
              <a:rPr lang="ro-RO" dirty="0" smtClean="0">
                <a:latin typeface="Times New Roman" pitchFamily="18" charset="0"/>
                <a:cs typeface="Times New Roman" pitchFamily="18" charset="0"/>
              </a:rPr>
              <a:t>imaginea în care se află o țiplă)</a:t>
            </a:r>
            <a:endParaRPr lang="ro-RO" dirty="0">
              <a:latin typeface="Times New Roman" pitchFamily="18" charset="0"/>
              <a:cs typeface="Times New Roman" pitchFamily="18" charset="0"/>
            </a:endParaRPr>
          </a:p>
        </p:txBody>
      </p:sp>
      <p:sp>
        <p:nvSpPr>
          <p:cNvPr id="5" name="AutoShape 2" descr="Imagini pentru cofetu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6" name="AutoShape 4" descr="Imagini pentru cofetur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7176" name="Picture 8" descr="Imagini pentru cofeturi">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2775" y="2168434"/>
            <a:ext cx="3524296" cy="35242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8" name="Picture 10" descr="Imagini pentru zahar">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95800" y="2168434"/>
            <a:ext cx="4267710" cy="35242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6477000" y="5647730"/>
            <a:ext cx="2286000" cy="105787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o-RO" b="1" dirty="0" smtClean="0">
                <a:solidFill>
                  <a:schemeClr val="tx1"/>
                </a:solidFill>
              </a:rPr>
              <a:t>Dacă te-ai descurcat, poți continua.</a:t>
            </a:r>
          </a:p>
          <a:p>
            <a:pPr algn="ctr"/>
            <a:r>
              <a:rPr lang="ro-RO" b="1" dirty="0" smtClean="0">
                <a:solidFill>
                  <a:schemeClr val="tx1"/>
                </a:solidFill>
              </a:rPr>
              <a:t> Apasă aici.</a:t>
            </a:r>
            <a:endParaRPr lang="ro-RO" b="1" dirty="0">
              <a:solidFill>
                <a:schemeClr val="tx1"/>
              </a:solidFill>
            </a:endParaRPr>
          </a:p>
        </p:txBody>
      </p:sp>
    </p:spTree>
    <p:extLst>
      <p:ext uri="{BB962C8B-B14F-4D97-AF65-F5344CB8AC3E}">
        <p14:creationId xmlns:p14="http://schemas.microsoft.com/office/powerpoint/2010/main" xmlns="" val="1387191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8" descr="Imagini pentru cofetur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1905000"/>
            <a:ext cx="2362199"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09600" y="762000"/>
            <a:ext cx="7696200" cy="646331"/>
          </a:xfrm>
          <a:prstGeom prst="rect">
            <a:avLst/>
          </a:prstGeom>
          <a:no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cofeturi </a:t>
            </a:r>
            <a:r>
              <a:rPr lang="ro-RO" sz="28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dulciuri făcute de un cofetar</a:t>
            </a:r>
            <a:endParaRPr lang="ro-RO" sz="2800" dirty="0">
              <a:latin typeface="Times New Roman" pitchFamily="18" charset="0"/>
              <a:cs typeface="Times New Roman" pitchFamily="18" charset="0"/>
            </a:endParaRPr>
          </a:p>
        </p:txBody>
      </p:sp>
      <p:pic>
        <p:nvPicPr>
          <p:cNvPr id="4" name="Picture 2" descr="Imagini pentru happy smiley fa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2830055"/>
            <a:ext cx="1828800"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hlinkClick r:id="rId4" action="ppaction://hlinksldjump"/>
          </p:cNvPr>
          <p:cNvSpPr txBox="1"/>
          <p:nvPr/>
        </p:nvSpPr>
        <p:spPr>
          <a:xfrm>
            <a:off x="667603" y="4953000"/>
            <a:ext cx="7924800" cy="1508105"/>
          </a:xfrm>
          <a:prstGeom prst="rect">
            <a:avLst/>
          </a:prstGeom>
          <a:solidFill>
            <a:schemeClr val="accent1">
              <a:lumMod val="60000"/>
              <a:lumOff val="40000"/>
            </a:schemeClr>
          </a:solid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Te-ai descurcat de minune, poți folosi acest cuvânt în comunicarea ta de zi cu zi.</a:t>
            </a:r>
          </a:p>
          <a:p>
            <a:pPr algn="ctr"/>
            <a:r>
              <a:rPr lang="ro-RO" sz="2800" b="1" i="1" dirty="0" smtClean="0">
                <a:latin typeface="Times New Roman" pitchFamily="18" charset="0"/>
                <a:cs typeface="Times New Roman" pitchFamily="18" charset="0"/>
              </a:rPr>
              <a:t>(dă click aici)</a:t>
            </a:r>
            <a:endParaRPr lang="ro-RO"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6812548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0" descr="Imagini pentru zah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1828800"/>
            <a:ext cx="2583660"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62000" y="762000"/>
            <a:ext cx="7696200" cy="646331"/>
          </a:xfrm>
          <a:prstGeom prst="rect">
            <a:avLst/>
          </a:prstGeom>
          <a:no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cofeturi </a:t>
            </a:r>
            <a:r>
              <a:rPr lang="ro-RO" sz="28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dulciuri făcute de un cofetar</a:t>
            </a:r>
            <a:endParaRPr lang="ro-RO" sz="2800" dirty="0">
              <a:latin typeface="Times New Roman" pitchFamily="18" charset="0"/>
              <a:cs typeface="Times New Roman" pitchFamily="18" charset="0"/>
            </a:endParaRPr>
          </a:p>
        </p:txBody>
      </p:sp>
      <p:pic>
        <p:nvPicPr>
          <p:cNvPr id="4" name="Picture 3" descr="Imagini pentru sad smiley fa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47806" y="3542948"/>
            <a:ext cx="2057400" cy="2057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hlinkClick r:id="rId4" action="ppaction://hlinksldjump"/>
          </p:cNvPr>
          <p:cNvSpPr txBox="1"/>
          <p:nvPr/>
        </p:nvSpPr>
        <p:spPr>
          <a:xfrm>
            <a:off x="1882898" y="5588975"/>
            <a:ext cx="5987804" cy="1077218"/>
          </a:xfrm>
          <a:prstGeom prst="rect">
            <a:avLst/>
          </a:prstGeom>
          <a:solidFill>
            <a:schemeClr val="accent1">
              <a:lumMod val="60000"/>
              <a:lumOff val="40000"/>
            </a:schemeClr>
          </a:solid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Înapoi și mai încearcă.</a:t>
            </a:r>
          </a:p>
          <a:p>
            <a:pPr algn="ctr"/>
            <a:r>
              <a:rPr lang="ro-RO" sz="2800" b="1" i="1" dirty="0" smtClean="0">
                <a:latin typeface="Times New Roman" pitchFamily="18" charset="0"/>
                <a:cs typeface="Times New Roman" pitchFamily="18" charset="0"/>
              </a:rPr>
              <a:t>(dă click aici)</a:t>
            </a:r>
            <a:endParaRPr lang="ro-RO" sz="2800" dirty="0">
              <a:latin typeface="Times New Roman" pitchFamily="18" charset="0"/>
              <a:cs typeface="Times New Roman" pitchFamily="18" charset="0"/>
            </a:endParaRPr>
          </a:p>
        </p:txBody>
      </p:sp>
      <p:cxnSp>
        <p:nvCxnSpPr>
          <p:cNvPr id="6" name="Straight Connector 5"/>
          <p:cNvCxnSpPr/>
          <p:nvPr/>
        </p:nvCxnSpPr>
        <p:spPr>
          <a:xfrm flipV="1">
            <a:off x="1752600" y="1828800"/>
            <a:ext cx="5638800" cy="20574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6133168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293" y="1828800"/>
            <a:ext cx="8305800" cy="1938992"/>
          </a:xfrm>
          <a:prstGeom prst="rect">
            <a:avLst/>
          </a:prstGeom>
          <a:noFill/>
        </p:spPr>
        <p:txBody>
          <a:bodyPr wrap="square" rtlCol="0">
            <a:spAutoFit/>
          </a:bodyPr>
          <a:lstStyle/>
          <a:p>
            <a:r>
              <a:rPr lang="ro-RO" sz="24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Sarcină: </a:t>
            </a:r>
          </a:p>
          <a:p>
            <a:endParaRPr lang="ro-RO" sz="24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r>
              <a:rPr lang="ro-RO" sz="2400" dirty="0" smtClean="0">
                <a:solidFill>
                  <a:srgbClr val="00B050"/>
                </a:solidFill>
                <a:latin typeface="Times New Roman" pitchFamily="18" charset="0"/>
                <a:cs typeface="Times New Roman" pitchFamily="18" charset="0"/>
              </a:rPr>
              <a:t> 	Alcătuiește pe caietul câte un enunț cu fiecare cuvânt nou din lecție. (cofeturi, a cruța, nărav, țiplă)</a:t>
            </a:r>
          </a:p>
          <a:p>
            <a:r>
              <a:rPr lang="ro-RO" sz="2400" dirty="0">
                <a:solidFill>
                  <a:srgbClr val="00B050"/>
                </a:solidFill>
                <a:latin typeface="Times New Roman" pitchFamily="18" charset="0"/>
                <a:cs typeface="Times New Roman" pitchFamily="18" charset="0"/>
              </a:rPr>
              <a:t>	</a:t>
            </a:r>
            <a:r>
              <a:rPr lang="ro-RO" sz="2400" dirty="0" smtClean="0">
                <a:solidFill>
                  <a:srgbClr val="00B050"/>
                </a:solidFill>
                <a:latin typeface="Times New Roman" pitchFamily="18" charset="0"/>
                <a:cs typeface="Times New Roman" pitchFamily="18" charset="0"/>
              </a:rPr>
              <a:t>Acum poți citi în gând, cel puțin o dată textul din manual</a:t>
            </a:r>
            <a:endParaRPr lang="ro-RO" sz="2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12231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077200" cy="1200329"/>
          </a:xfrm>
          <a:prstGeom prst="rect">
            <a:avLst/>
          </a:prstGeom>
        </p:spPr>
        <p:txBody>
          <a:bodyPr wrap="square">
            <a:spAutoFit/>
          </a:bodyPr>
          <a:lstStyle/>
          <a:p>
            <a:r>
              <a:rPr lang="vi-VN" sz="2400" dirty="0">
                <a:latin typeface="Times New Roman" pitchFamily="18" charset="0"/>
                <a:cs typeface="Times New Roman" pitchFamily="18" charset="0"/>
              </a:rPr>
              <a:t>Citește</a:t>
            </a:r>
            <a:r>
              <a:rPr lang="vi-VN" sz="2400" dirty="0" smtClean="0">
                <a:latin typeface="Times New Roman" pitchFamily="18" charset="0"/>
                <a:cs typeface="Times New Roman" pitchFamily="18" charset="0"/>
              </a:rPr>
              <a:t>:</a:t>
            </a:r>
            <a:endParaRPr lang="ro-RO" sz="2400" dirty="0" smtClean="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enunțurile în care este descris ursul</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3" name="Rectangle 2"/>
          <p:cNvSpPr/>
          <p:nvPr/>
        </p:nvSpPr>
        <p:spPr>
          <a:xfrm>
            <a:off x="304800" y="3419475"/>
            <a:ext cx="8382000" cy="461665"/>
          </a:xfrm>
          <a:prstGeom prst="rect">
            <a:avLst/>
          </a:prstGeom>
        </p:spPr>
        <p:txBody>
          <a:bodyPr wrap="square">
            <a:spAutoFit/>
          </a:bodyPr>
          <a:lstStyle/>
          <a:p>
            <a:r>
              <a:rPr lang="vi-VN" sz="2400" dirty="0" smtClean="0">
                <a:latin typeface="Times New Roman" pitchFamily="18" charset="0"/>
                <a:cs typeface="Times New Roman" pitchFamily="18" charset="0"/>
              </a:rPr>
              <a:t>– dialogul dintre tată și copii;</a:t>
            </a:r>
          </a:p>
        </p:txBody>
      </p:sp>
      <p:sp>
        <p:nvSpPr>
          <p:cNvPr id="4" name="Rectangle 3"/>
          <p:cNvSpPr/>
          <p:nvPr/>
        </p:nvSpPr>
        <p:spPr>
          <a:xfrm>
            <a:off x="381000" y="5090041"/>
            <a:ext cx="8382000" cy="461665"/>
          </a:xfrm>
          <a:prstGeom prst="rect">
            <a:avLst/>
          </a:prstGeom>
        </p:spPr>
        <p:txBody>
          <a:bodyPr wrap="square">
            <a:spAutoFit/>
          </a:bodyPr>
          <a:lstStyle/>
          <a:p>
            <a:r>
              <a:rPr lang="vi-VN" sz="2400" dirty="0" smtClean="0">
                <a:latin typeface="Times New Roman" pitchFamily="18" charset="0"/>
                <a:cs typeface="Times New Roman" pitchFamily="18" charset="0"/>
              </a:rPr>
              <a:t>– fragmentul în care se povestește cum fură ursul dulciurile.</a:t>
            </a:r>
            <a:endParaRPr lang="vi-VN" sz="2400" dirty="0">
              <a:latin typeface="Times New Roman" pitchFamily="18" charset="0"/>
              <a:cs typeface="Times New Roman" pitchFamily="18" charset="0"/>
            </a:endParaRPr>
          </a:p>
        </p:txBody>
      </p:sp>
      <p:sp>
        <p:nvSpPr>
          <p:cNvPr id="5" name="Rectangle 4"/>
          <p:cNvSpPr/>
          <p:nvPr/>
        </p:nvSpPr>
        <p:spPr>
          <a:xfrm>
            <a:off x="228600" y="1443841"/>
            <a:ext cx="8915400" cy="2031325"/>
          </a:xfrm>
          <a:prstGeom prst="rect">
            <a:avLst/>
          </a:prstGeom>
        </p:spPr>
        <p:txBody>
          <a:bodyPr wrap="square">
            <a:spAutoFit/>
          </a:bodyPr>
          <a:lstStyle/>
          <a:p>
            <a:r>
              <a:rPr lang="ro-RO" i="1" dirty="0" smtClean="0">
                <a:solidFill>
                  <a:schemeClr val="accent6">
                    <a:lumMod val="50000"/>
                  </a:schemeClr>
                </a:solidFill>
                <a:effectLst>
                  <a:outerShdw blurRad="38100" dist="38100" dir="2700000" algn="tl">
                    <a:srgbClr val="000000">
                      <a:alpha val="43137"/>
                    </a:srgbClr>
                  </a:outerShdw>
                </a:effectLst>
              </a:rPr>
              <a:t>	</a:t>
            </a:r>
            <a:r>
              <a:rPr lang="vi-VN" i="1" dirty="0" smtClean="0">
                <a:solidFill>
                  <a:schemeClr val="accent6">
                    <a:lumMod val="50000"/>
                  </a:schemeClr>
                </a:solidFill>
                <a:effectLst>
                  <a:outerShdw blurRad="38100" dist="38100" dir="2700000" algn="tl">
                    <a:srgbClr val="000000">
                      <a:alpha val="43137"/>
                    </a:srgbClr>
                  </a:outerShdw>
                </a:effectLst>
              </a:rPr>
              <a:t>În </a:t>
            </a:r>
            <a:r>
              <a:rPr lang="vi-VN" i="1" dirty="0">
                <a:solidFill>
                  <a:schemeClr val="accent6">
                    <a:lumMod val="50000"/>
                  </a:schemeClr>
                </a:solidFill>
                <a:effectLst>
                  <a:outerShdw blurRad="38100" dist="38100" dir="2700000" algn="tl">
                    <a:srgbClr val="000000">
                      <a:alpha val="43137"/>
                    </a:srgbClr>
                  </a:outerShdw>
                </a:effectLst>
              </a:rPr>
              <a:t>cutia cu pălării vechi sta un urs de catifea. Dacă nu era galben ca floarea-soarelui, el ar fi fost fioros, și podul întreg ar fi tremurat de frica lui. Dar ursul era galben, și culoarea asta micșorează seriozitatea lucrurilor și nu sperie pe nimeni. Și mai avea ursul doi ochi de sticlă, care se uitau drept în tavan. Domnișoara croitoreasă, îmbrăcând ursul din șase petice croite frumos, s-a înșelat greșind cutia ochilor de urs și luând, dintr-altă cutie, doi ochi de porumbel. Un urs se cere încruntat: ursul nostru din pod se uita cu bunătate.</a:t>
            </a:r>
            <a:endParaRPr lang="ro-RO" i="1" dirty="0">
              <a:solidFill>
                <a:schemeClr val="accent6">
                  <a:lumMod val="50000"/>
                </a:schemeClr>
              </a:solidFill>
              <a:effectLst>
                <a:outerShdw blurRad="38100" dist="38100" dir="2700000" algn="tl">
                  <a:srgbClr val="000000">
                    <a:alpha val="43137"/>
                  </a:srgbClr>
                </a:outerShdw>
              </a:effectLst>
            </a:endParaRPr>
          </a:p>
        </p:txBody>
      </p:sp>
      <p:cxnSp>
        <p:nvCxnSpPr>
          <p:cNvPr id="7" name="Straight Connector 6"/>
          <p:cNvCxnSpPr/>
          <p:nvPr/>
        </p:nvCxnSpPr>
        <p:spPr>
          <a:xfrm>
            <a:off x="4686300" y="1752600"/>
            <a:ext cx="10287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6705600" y="1752600"/>
            <a:ext cx="2133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304800" y="2057400"/>
            <a:ext cx="838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8039100" y="2057400"/>
            <a:ext cx="419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304800" y="2324431"/>
            <a:ext cx="685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725557" y="2590800"/>
            <a:ext cx="285584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1716156" y="2819400"/>
            <a:ext cx="445604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4191000" y="3124200"/>
            <a:ext cx="2133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2362200" y="3429000"/>
            <a:ext cx="1981200" cy="0"/>
          </a:xfrm>
          <a:prstGeom prst="line">
            <a:avLst/>
          </a:prstGeom>
        </p:spPr>
        <p:style>
          <a:lnRef idx="3">
            <a:schemeClr val="accent1"/>
          </a:lnRef>
          <a:fillRef idx="0">
            <a:schemeClr val="accent1"/>
          </a:fillRef>
          <a:effectRef idx="2">
            <a:schemeClr val="accent1"/>
          </a:effectRef>
          <a:fontRef idx="minor">
            <a:schemeClr val="tx1"/>
          </a:fontRef>
        </p:style>
      </p:cxnSp>
      <p:sp>
        <p:nvSpPr>
          <p:cNvPr id="24" name="Rectangle 23"/>
          <p:cNvSpPr/>
          <p:nvPr/>
        </p:nvSpPr>
        <p:spPr>
          <a:xfrm>
            <a:off x="725557" y="3880187"/>
            <a:ext cx="6248400" cy="1200329"/>
          </a:xfrm>
          <a:prstGeom prst="rect">
            <a:avLst/>
          </a:prstGeom>
        </p:spPr>
        <p:txBody>
          <a:bodyPr wrap="square">
            <a:spAutoFit/>
          </a:bodyPr>
          <a:lstStyle/>
          <a:p>
            <a:r>
              <a:rPr lang="vi-VN" i="1" dirty="0">
                <a:solidFill>
                  <a:schemeClr val="accent6">
                    <a:lumMod val="50000"/>
                  </a:schemeClr>
                </a:solidFill>
                <a:effectLst>
                  <a:outerShdw blurRad="38100" dist="38100" dir="2700000" algn="tl">
                    <a:srgbClr val="000000">
                      <a:alpha val="43137"/>
                    </a:srgbClr>
                  </a:outerShdw>
                </a:effectLst>
              </a:rPr>
              <a:t>— Cine a mâncat ciocolata?</a:t>
            </a:r>
          </a:p>
          <a:p>
            <a:r>
              <a:rPr lang="vi-VN" i="1" dirty="0">
                <a:solidFill>
                  <a:schemeClr val="accent6">
                    <a:lumMod val="50000"/>
                  </a:schemeClr>
                </a:solidFill>
                <a:effectLst>
                  <a:outerShdw blurRad="38100" dist="38100" dir="2700000" algn="tl">
                    <a:srgbClr val="000000">
                      <a:alpha val="43137"/>
                    </a:srgbClr>
                  </a:outerShdw>
                </a:effectLst>
              </a:rPr>
              <a:t>— Ursu, răspundea băiatul, ridicând din umeri. Nu mai e!</a:t>
            </a:r>
          </a:p>
          <a:p>
            <a:r>
              <a:rPr lang="vi-VN" i="1" dirty="0">
                <a:solidFill>
                  <a:schemeClr val="accent6">
                    <a:lumMod val="50000"/>
                  </a:schemeClr>
                </a:solidFill>
                <a:effectLst>
                  <a:outerShdw blurRad="38100" dist="38100" dir="2700000" algn="tl">
                    <a:srgbClr val="000000">
                      <a:alpha val="43137"/>
                    </a:srgbClr>
                  </a:outerShdw>
                </a:effectLst>
              </a:rPr>
              <a:t>— Dar cutia cu bomboane englezești?</a:t>
            </a:r>
          </a:p>
          <a:p>
            <a:r>
              <a:rPr lang="vi-VN" i="1" dirty="0">
                <a:solidFill>
                  <a:schemeClr val="accent6">
                    <a:lumMod val="50000"/>
                  </a:schemeClr>
                </a:solidFill>
                <a:effectLst>
                  <a:outerShdw blurRad="38100" dist="38100" dir="2700000" algn="tl">
                    <a:srgbClr val="000000">
                      <a:alpha val="43137"/>
                    </a:srgbClr>
                  </a:outerShdw>
                </a:effectLst>
              </a:rPr>
              <a:t>— Ursu, răspundeau fata și băiatul.</a:t>
            </a:r>
          </a:p>
        </p:txBody>
      </p:sp>
      <p:sp>
        <p:nvSpPr>
          <p:cNvPr id="25" name="Rectangle 24"/>
          <p:cNvSpPr/>
          <p:nvPr/>
        </p:nvSpPr>
        <p:spPr>
          <a:xfrm>
            <a:off x="381000" y="5561231"/>
            <a:ext cx="8077200" cy="923330"/>
          </a:xfrm>
          <a:prstGeom prst="rect">
            <a:avLst/>
          </a:prstGeom>
        </p:spPr>
        <p:txBody>
          <a:bodyPr wrap="square">
            <a:spAutoFit/>
          </a:bodyPr>
          <a:lstStyle/>
          <a:p>
            <a:r>
              <a:rPr lang="ro-RO" i="1" dirty="0" smtClean="0">
                <a:solidFill>
                  <a:schemeClr val="accent6">
                    <a:lumMod val="50000"/>
                  </a:schemeClr>
                </a:solidFill>
                <a:effectLst>
                  <a:outerShdw blurRad="38100" dist="38100" dir="2700000" algn="tl">
                    <a:srgbClr val="000000">
                      <a:alpha val="43137"/>
                    </a:srgbClr>
                  </a:outerShdw>
                </a:effectLst>
              </a:rPr>
              <a:t>	</a:t>
            </a:r>
            <a:r>
              <a:rPr lang="vi-VN" i="1" dirty="0" smtClean="0">
                <a:solidFill>
                  <a:schemeClr val="accent6">
                    <a:lumMod val="50000"/>
                  </a:schemeClr>
                </a:solidFill>
                <a:effectLst>
                  <a:outerShdw blurRad="38100" dist="38100" dir="2700000" algn="tl">
                    <a:srgbClr val="000000">
                      <a:alpha val="43137"/>
                    </a:srgbClr>
                  </a:outerShdw>
                </a:effectLst>
              </a:rPr>
              <a:t>Noi </a:t>
            </a:r>
            <a:r>
              <a:rPr lang="vi-VN" i="1" dirty="0">
                <a:solidFill>
                  <a:schemeClr val="accent6">
                    <a:lumMod val="50000"/>
                  </a:schemeClr>
                </a:solidFill>
                <a:effectLst>
                  <a:outerShdw blurRad="38100" dist="38100" dir="2700000" algn="tl">
                    <a:srgbClr val="000000">
                      <a:alpha val="43137"/>
                    </a:srgbClr>
                  </a:outerShdw>
                </a:effectLst>
              </a:rPr>
              <a:t>nu l-am întâlnit niciodată pe scară, se ferește de noi, însă copiii l-au văzut de mai multe ori cum vine, cum deschide dulapul, cum desface borcanele și cutiile, cum le golește și cum fuge îndărăt. </a:t>
            </a:r>
            <a:endParaRPr lang="ro-RO" i="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5718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out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out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out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out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out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out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5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ini pentru thinking teddy be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73" y="609600"/>
            <a:ext cx="3838575" cy="48196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Oval Callout 1"/>
          <p:cNvSpPr/>
          <p:nvPr/>
        </p:nvSpPr>
        <p:spPr>
          <a:xfrm>
            <a:off x="3810000" y="381000"/>
            <a:ext cx="4114800" cy="2133600"/>
          </a:xfrm>
          <a:prstGeom prst="wedgeEllipseCallout">
            <a:avLst>
              <a:gd name="adj1" fmla="val -61987"/>
              <a:gd name="adj2" fmla="val 4011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o-RO" sz="4000" dirty="0" smtClean="0">
                <a:latin typeface="Times New Roman" pitchFamily="18" charset="0"/>
                <a:cs typeface="Times New Roman" pitchFamily="18" charset="0"/>
              </a:rPr>
              <a:t>Ce este o enumerare?</a:t>
            </a:r>
            <a:endParaRPr lang="ro-RO" sz="4000" dirty="0">
              <a:latin typeface="Times New Roman" pitchFamily="18" charset="0"/>
              <a:cs typeface="Times New Roman" pitchFamily="18" charset="0"/>
            </a:endParaRPr>
          </a:p>
        </p:txBody>
      </p:sp>
      <p:sp>
        <p:nvSpPr>
          <p:cNvPr id="4" name="Oval Callout 3"/>
          <p:cNvSpPr/>
          <p:nvPr/>
        </p:nvSpPr>
        <p:spPr>
          <a:xfrm>
            <a:off x="3872694" y="2819400"/>
            <a:ext cx="4530062" cy="3657600"/>
          </a:xfrm>
          <a:prstGeom prst="wedgeEllipseCallout">
            <a:avLst>
              <a:gd name="adj1" fmla="val 65708"/>
              <a:gd name="adj2" fmla="val 2604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o-RO" sz="4000" dirty="0" smtClean="0">
                <a:latin typeface="Times New Roman" pitchFamily="18" charset="0"/>
                <a:cs typeface="Times New Roman" pitchFamily="18" charset="0"/>
              </a:rPr>
              <a:t>O enumerare este o înșiruire de cuvinte, expresii, numere, etc.</a:t>
            </a:r>
            <a:endParaRPr lang="ro-RO" sz="4000" dirty="0">
              <a:latin typeface="Times New Roman" pitchFamily="18" charset="0"/>
              <a:cs typeface="Times New Roman" pitchFamily="18" charset="0"/>
            </a:endParaRPr>
          </a:p>
        </p:txBody>
      </p:sp>
    </p:spTree>
    <p:extLst>
      <p:ext uri="{BB962C8B-B14F-4D97-AF65-F5344CB8AC3E}">
        <p14:creationId xmlns:p14="http://schemas.microsoft.com/office/powerpoint/2010/main" xmlns="" val="48152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627" y="2209800"/>
            <a:ext cx="8305800" cy="1569660"/>
          </a:xfrm>
          <a:prstGeom prst="rect">
            <a:avLst/>
          </a:prstGeom>
          <a:noFill/>
        </p:spPr>
        <p:txBody>
          <a:bodyPr wrap="square" rtlCol="0">
            <a:spAutoFit/>
          </a:bodyPr>
          <a:lstStyle/>
          <a:p>
            <a:r>
              <a:rPr lang="ro-RO" sz="24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Sarcină: </a:t>
            </a:r>
          </a:p>
          <a:p>
            <a:endParaRPr lang="ro-RO" sz="24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r>
              <a:rPr lang="ro-RO" sz="2400" dirty="0" smtClean="0">
                <a:solidFill>
                  <a:srgbClr val="00B050"/>
                </a:solidFill>
                <a:latin typeface="Times New Roman" pitchFamily="18" charset="0"/>
                <a:cs typeface="Times New Roman" pitchFamily="18" charset="0"/>
              </a:rPr>
              <a:t> 	Copiază pe caiet un enunț care conține o enumerare. </a:t>
            </a:r>
          </a:p>
          <a:p>
            <a:r>
              <a:rPr lang="ro-RO" sz="2400" dirty="0" smtClean="0">
                <a:solidFill>
                  <a:srgbClr val="00B050"/>
                </a:solidFill>
                <a:latin typeface="Times New Roman" pitchFamily="18" charset="0"/>
                <a:cs typeface="Times New Roman" pitchFamily="18" charset="0"/>
              </a:rPr>
              <a:t>Care sunt semnele de punctuație specifice unei enumerări?</a:t>
            </a:r>
            <a:endParaRPr lang="ro-RO" sz="2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84290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05800" cy="3416320"/>
          </a:xfrm>
          <a:prstGeom prst="rect">
            <a:avLst/>
          </a:prstGeom>
          <a:noFill/>
        </p:spPr>
        <p:txBody>
          <a:bodyPr wrap="square" rtlCol="0">
            <a:spAutoFit/>
          </a:bodyPr>
          <a:lstStyle/>
          <a:p>
            <a:r>
              <a:rPr lang="ro-RO" sz="2400" b="1" dirty="0" smtClean="0">
                <a:solidFill>
                  <a:srgbClr val="00B050"/>
                </a:solidFill>
                <a:latin typeface="Times New Roman" pitchFamily="18" charset="0"/>
                <a:cs typeface="Times New Roman" pitchFamily="18" charset="0"/>
              </a:rPr>
              <a:t>Sarcină: </a:t>
            </a:r>
          </a:p>
          <a:p>
            <a:endParaRPr lang="ro-RO" sz="2400" b="1" dirty="0" smtClean="0">
              <a:solidFill>
                <a:srgbClr val="00B050"/>
              </a:solidFill>
              <a:latin typeface="Times New Roman" pitchFamily="18" charset="0"/>
              <a:cs typeface="Times New Roman" pitchFamily="18" charset="0"/>
            </a:endParaRPr>
          </a:p>
          <a:p>
            <a:r>
              <a:rPr lang="ro-RO" sz="2400" b="1" dirty="0" smtClean="0">
                <a:solidFill>
                  <a:srgbClr val="00B050"/>
                </a:solidFill>
                <a:latin typeface="Times New Roman" pitchFamily="18" charset="0"/>
                <a:cs typeface="Times New Roman" pitchFamily="18" charset="0"/>
              </a:rPr>
              <a:t> Citește încă o dată aceste enunțuri și încearcă să răspunzi la întrebări: </a:t>
            </a:r>
          </a:p>
          <a:p>
            <a:endParaRPr lang="ro-RO" sz="24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r>
              <a:rPr lang="ro-RO" sz="2400" dirty="0" smtClean="0">
                <a:solidFill>
                  <a:srgbClr val="00B050"/>
                </a:solidFill>
                <a:latin typeface="Times New Roman" pitchFamily="18" charset="0"/>
                <a:cs typeface="Times New Roman" pitchFamily="18" charset="0"/>
              </a:rPr>
              <a:t> 	</a:t>
            </a:r>
            <a:endParaRPr lang="ro-RO" sz="2400" i="1" dirty="0">
              <a:solidFill>
                <a:srgbClr val="00B050"/>
              </a:solidFill>
              <a:latin typeface="Times New Roman" pitchFamily="18" charset="0"/>
              <a:cs typeface="Times New Roman" pitchFamily="18" charset="0"/>
            </a:endParaRPr>
          </a:p>
          <a:p>
            <a:endParaRPr lang="ro-RO" sz="2400" b="1" i="1" dirty="0">
              <a:solidFill>
                <a:srgbClr val="00B050"/>
              </a:solidFill>
              <a:latin typeface="Times New Roman" pitchFamily="18" charset="0"/>
              <a:cs typeface="Times New Roman" pitchFamily="18" charset="0"/>
            </a:endParaRPr>
          </a:p>
          <a:p>
            <a:r>
              <a:rPr lang="ro-RO" sz="2400" dirty="0" smtClean="0"/>
              <a:t>	</a:t>
            </a:r>
            <a:endParaRPr lang="ro-RO" sz="2400" i="1" dirty="0">
              <a:solidFill>
                <a:srgbClr val="00B050"/>
              </a:solidFill>
              <a:latin typeface="Times New Roman" pitchFamily="18" charset="0"/>
              <a:cs typeface="Times New Roman" pitchFamily="18" charset="0"/>
            </a:endParaRPr>
          </a:p>
          <a:p>
            <a:endParaRPr lang="ro-RO" sz="2400" i="1" dirty="0">
              <a:solidFill>
                <a:srgbClr val="00B050"/>
              </a:solidFill>
              <a:latin typeface="Times New Roman" pitchFamily="18" charset="0"/>
              <a:cs typeface="Times New Roman" pitchFamily="18" charset="0"/>
            </a:endParaRPr>
          </a:p>
        </p:txBody>
      </p:sp>
      <p:sp>
        <p:nvSpPr>
          <p:cNvPr id="3" name="Rounded Rectangle 2"/>
          <p:cNvSpPr/>
          <p:nvPr/>
        </p:nvSpPr>
        <p:spPr>
          <a:xfrm>
            <a:off x="533400" y="2185662"/>
            <a:ext cx="4800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i="1" dirty="0"/>
              <a:t>Așa s-a făcut că am trimis hoțul în pod, ca să-l pedepsim și să cruțăm dulcețurile copiilor.</a:t>
            </a:r>
            <a:endParaRPr lang="ro-RO" i="1" dirty="0"/>
          </a:p>
        </p:txBody>
      </p:sp>
      <p:sp>
        <p:nvSpPr>
          <p:cNvPr id="4" name="Left Arrow Callout 3"/>
          <p:cNvSpPr/>
          <p:nvPr/>
        </p:nvSpPr>
        <p:spPr>
          <a:xfrm>
            <a:off x="5791200" y="1918962"/>
            <a:ext cx="3181066" cy="14478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b="1" dirty="0">
                <a:solidFill>
                  <a:srgbClr val="002060"/>
                </a:solidFill>
                <a:latin typeface="Times New Roman" pitchFamily="18" charset="0"/>
                <a:cs typeface="Times New Roman" pitchFamily="18" charset="0"/>
              </a:rPr>
              <a:t>Cine a trimis hoțul în pod?</a:t>
            </a:r>
          </a:p>
        </p:txBody>
      </p:sp>
      <p:sp>
        <p:nvSpPr>
          <p:cNvPr id="5" name="Rounded Rectangle 4"/>
          <p:cNvSpPr/>
          <p:nvPr/>
        </p:nvSpPr>
        <p:spPr>
          <a:xfrm>
            <a:off x="381000" y="3733800"/>
            <a:ext cx="7772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i="1" dirty="0"/>
              <a:t>Noi nu l-am întâlnit niciodată pe scară, se ferește de noi, însă copiii l-au văzut de mai multe ori cum vine, cum deschide dulapul, cum desface borcanele și cutiile, cum le golește și cum fuge îndărăt.</a:t>
            </a:r>
            <a:endParaRPr lang="ro-RO" i="1" dirty="0"/>
          </a:p>
        </p:txBody>
      </p:sp>
      <p:sp>
        <p:nvSpPr>
          <p:cNvPr id="6" name="Left Arrow Callout 5"/>
          <p:cNvSpPr/>
          <p:nvPr/>
        </p:nvSpPr>
        <p:spPr>
          <a:xfrm rot="1116335">
            <a:off x="5100837" y="5041629"/>
            <a:ext cx="3181066" cy="14478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b="1" dirty="0">
                <a:solidFill>
                  <a:srgbClr val="002060"/>
                </a:solidFill>
                <a:latin typeface="Times New Roman" pitchFamily="18" charset="0"/>
                <a:cs typeface="Times New Roman" pitchFamily="18" charset="0"/>
              </a:rPr>
              <a:t>Cine nu l-a întâlnit?</a:t>
            </a:r>
          </a:p>
        </p:txBody>
      </p:sp>
    </p:spTree>
    <p:extLst>
      <p:ext uri="{BB962C8B-B14F-4D97-AF65-F5344CB8AC3E}">
        <p14:creationId xmlns:p14="http://schemas.microsoft.com/office/powerpoint/2010/main" xmlns="" val="2913910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ini pentru tudor arghezi literatura pentru copi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321526">
            <a:off x="6017873" y="574256"/>
            <a:ext cx="2439278" cy="306185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ini pentru tudor arghezi literatura pentru copi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4114800"/>
            <a:ext cx="3810000" cy="26352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0" y="13855"/>
            <a:ext cx="8991600" cy="6370975"/>
          </a:xfrm>
          <a:prstGeom prst="rect">
            <a:avLst/>
          </a:prstGeom>
        </p:spPr>
        <p:txBody>
          <a:bodyPr wrap="square">
            <a:spAutoFit/>
          </a:bodyPr>
          <a:lstStyle/>
          <a:p>
            <a:r>
              <a:rPr lang="vi-VN" sz="2400" i="1" dirty="0" smtClean="0">
                <a:latin typeface="+mj-lt"/>
              </a:rPr>
              <a:t>Cărticică </a:t>
            </a:r>
            <a:r>
              <a:rPr lang="vi-VN" sz="2400" i="1" dirty="0">
                <a:latin typeface="+mj-lt"/>
              </a:rPr>
              <a:t>de seară </a:t>
            </a:r>
            <a:r>
              <a:rPr lang="vi-VN" sz="2400" dirty="0">
                <a:latin typeface="+mj-lt"/>
              </a:rPr>
              <a:t>(1935), </a:t>
            </a:r>
            <a:endParaRPr lang="ro-RO" sz="2400" dirty="0" smtClean="0">
              <a:latin typeface="+mj-lt"/>
            </a:endParaRPr>
          </a:p>
          <a:p>
            <a:r>
              <a:rPr lang="vi-VN" sz="2400" i="1" dirty="0" smtClean="0">
                <a:latin typeface="+mj-lt"/>
              </a:rPr>
              <a:t>Mărţişoare</a:t>
            </a:r>
            <a:r>
              <a:rPr lang="vi-VN" sz="2400" i="1" dirty="0">
                <a:latin typeface="+mj-lt"/>
              </a:rPr>
              <a:t> </a:t>
            </a:r>
            <a:r>
              <a:rPr lang="vi-VN" sz="2400" dirty="0">
                <a:latin typeface="+mj-lt"/>
              </a:rPr>
              <a:t>(1936),  </a:t>
            </a:r>
            <a:endParaRPr lang="ro-RO" sz="2400" dirty="0" smtClean="0">
              <a:latin typeface="+mj-lt"/>
            </a:endParaRPr>
          </a:p>
          <a:p>
            <a:r>
              <a:rPr lang="vi-VN" sz="2400" i="1" dirty="0" smtClean="0">
                <a:latin typeface="+mj-lt"/>
              </a:rPr>
              <a:t>Hore </a:t>
            </a:r>
            <a:r>
              <a:rPr lang="vi-VN" sz="2400" i="1" dirty="0">
                <a:latin typeface="+mj-lt"/>
              </a:rPr>
              <a:t>pentru copii</a:t>
            </a:r>
            <a:r>
              <a:rPr lang="vi-VN" sz="2400" dirty="0">
                <a:latin typeface="+mj-lt"/>
              </a:rPr>
              <a:t>,</a:t>
            </a:r>
            <a:r>
              <a:rPr lang="vi-VN" sz="2400" i="1" dirty="0">
                <a:latin typeface="+mj-lt"/>
              </a:rPr>
              <a:t> Din abecedar </a:t>
            </a:r>
            <a:r>
              <a:rPr lang="vi-VN" sz="2400" dirty="0">
                <a:latin typeface="+mj-lt"/>
              </a:rPr>
              <a:t>(1940), </a:t>
            </a:r>
            <a:endParaRPr lang="ro-RO" sz="2400" dirty="0" smtClean="0">
              <a:latin typeface="+mj-lt"/>
            </a:endParaRPr>
          </a:p>
          <a:p>
            <a:r>
              <a:rPr lang="vi-VN" sz="2400" i="1" dirty="0" smtClean="0">
                <a:latin typeface="+mj-lt"/>
              </a:rPr>
              <a:t>Sărbătoarea </a:t>
            </a:r>
            <a:r>
              <a:rPr lang="vi-VN" sz="2400" i="1" dirty="0">
                <a:latin typeface="+mj-lt"/>
              </a:rPr>
              <a:t>de păpuşi se începe chiar acuşi </a:t>
            </a:r>
            <a:r>
              <a:rPr lang="vi-VN" sz="2400" dirty="0">
                <a:latin typeface="+mj-lt"/>
              </a:rPr>
              <a:t>(1942-1943</a:t>
            </a:r>
            <a:r>
              <a:rPr lang="vi-VN" sz="2400" dirty="0" smtClean="0">
                <a:latin typeface="+mj-lt"/>
              </a:rPr>
              <a:t>),</a:t>
            </a:r>
            <a:endParaRPr lang="ro-RO" sz="2400" dirty="0" smtClean="0">
              <a:latin typeface="+mj-lt"/>
            </a:endParaRPr>
          </a:p>
          <a:p>
            <a:r>
              <a:rPr lang="vi-VN" sz="2400" dirty="0">
                <a:latin typeface="+mj-lt"/>
              </a:rPr>
              <a:t> </a:t>
            </a:r>
            <a:r>
              <a:rPr lang="vi-VN" sz="2400" i="1" dirty="0">
                <a:latin typeface="+mj-lt"/>
              </a:rPr>
              <a:t>Sporturile copiilor </a:t>
            </a:r>
            <a:r>
              <a:rPr lang="vi-VN" sz="2400" dirty="0">
                <a:latin typeface="+mj-lt"/>
              </a:rPr>
              <a:t>(1942-1943); </a:t>
            </a:r>
            <a:endParaRPr lang="ro-RO" sz="2400" dirty="0" smtClean="0">
              <a:latin typeface="+mj-lt"/>
            </a:endParaRPr>
          </a:p>
          <a:p>
            <a:r>
              <a:rPr lang="vi-VN" sz="2400" i="1" dirty="0" smtClean="0">
                <a:latin typeface="+mj-lt"/>
              </a:rPr>
              <a:t>Prietenii </a:t>
            </a:r>
            <a:r>
              <a:rPr lang="vi-VN" sz="2400" i="1" dirty="0">
                <a:latin typeface="+mj-lt"/>
              </a:rPr>
              <a:t>copiilor </a:t>
            </a:r>
            <a:r>
              <a:rPr lang="vi-VN" sz="2400" dirty="0">
                <a:latin typeface="+mj-lt"/>
              </a:rPr>
              <a:t>(1942-1943</a:t>
            </a:r>
            <a:r>
              <a:rPr lang="vi-VN" sz="2400" dirty="0" smtClean="0">
                <a:latin typeface="+mj-lt"/>
              </a:rPr>
              <a:t>);</a:t>
            </a:r>
            <a:endParaRPr lang="ro-RO" sz="2400" dirty="0" smtClean="0">
              <a:latin typeface="+mj-lt"/>
            </a:endParaRPr>
          </a:p>
          <a:p>
            <a:r>
              <a:rPr lang="vi-VN" sz="2400" dirty="0">
                <a:latin typeface="+mj-lt"/>
              </a:rPr>
              <a:t> </a:t>
            </a:r>
            <a:r>
              <a:rPr lang="vi-VN" sz="2400" i="1" dirty="0">
                <a:latin typeface="+mj-lt"/>
              </a:rPr>
              <a:t>Animale mici şi mari </a:t>
            </a:r>
            <a:r>
              <a:rPr lang="vi-VN" sz="2400" dirty="0">
                <a:latin typeface="+mj-lt"/>
              </a:rPr>
              <a:t>(1942-1943); </a:t>
            </a:r>
            <a:endParaRPr lang="ro-RO" sz="2400" dirty="0" smtClean="0">
              <a:latin typeface="+mj-lt"/>
            </a:endParaRPr>
          </a:p>
          <a:p>
            <a:r>
              <a:rPr lang="vi-VN" sz="2400" i="1" dirty="0" smtClean="0">
                <a:latin typeface="+mj-lt"/>
              </a:rPr>
              <a:t>Mici </a:t>
            </a:r>
            <a:r>
              <a:rPr lang="vi-VN" sz="2400" i="1" dirty="0">
                <a:latin typeface="+mj-lt"/>
              </a:rPr>
              <a:t>copii, mari bucurii </a:t>
            </a:r>
            <a:r>
              <a:rPr lang="vi-VN" sz="2400" dirty="0">
                <a:latin typeface="+mj-lt"/>
              </a:rPr>
              <a:t>(1943-1944), </a:t>
            </a:r>
            <a:endParaRPr lang="ro-RO" sz="2400" dirty="0" smtClean="0">
              <a:latin typeface="+mj-lt"/>
            </a:endParaRPr>
          </a:p>
          <a:p>
            <a:r>
              <a:rPr lang="vi-VN" sz="2400" i="1" dirty="0" smtClean="0">
                <a:latin typeface="+mj-lt"/>
              </a:rPr>
              <a:t>Iubitele </a:t>
            </a:r>
            <a:r>
              <a:rPr lang="vi-VN" sz="2400" i="1" dirty="0">
                <a:latin typeface="+mj-lt"/>
              </a:rPr>
              <a:t>noastre animale </a:t>
            </a:r>
            <a:r>
              <a:rPr lang="vi-VN" sz="2400" dirty="0">
                <a:latin typeface="+mj-lt"/>
              </a:rPr>
              <a:t>(1942-1944), </a:t>
            </a:r>
            <a:endParaRPr lang="ro-RO" sz="2400" dirty="0" smtClean="0">
              <a:latin typeface="+mj-lt"/>
            </a:endParaRPr>
          </a:p>
          <a:p>
            <a:r>
              <a:rPr lang="vi-VN" sz="2400" i="1" dirty="0" smtClean="0">
                <a:latin typeface="+mj-lt"/>
              </a:rPr>
              <a:t>Drumul </a:t>
            </a:r>
            <a:r>
              <a:rPr lang="vi-VN" sz="2400" i="1" dirty="0">
                <a:latin typeface="+mj-lt"/>
              </a:rPr>
              <a:t>cu poveşti </a:t>
            </a:r>
            <a:r>
              <a:rPr lang="vi-VN" sz="2400" dirty="0">
                <a:latin typeface="+mj-lt"/>
              </a:rPr>
              <a:t>(1947), </a:t>
            </a:r>
            <a:endParaRPr lang="ro-RO" sz="2400" dirty="0" smtClean="0">
              <a:latin typeface="+mj-lt"/>
            </a:endParaRPr>
          </a:p>
          <a:p>
            <a:r>
              <a:rPr lang="vi-VN" sz="2400" i="1" dirty="0" smtClean="0">
                <a:latin typeface="+mj-lt"/>
              </a:rPr>
              <a:t>Ţara </a:t>
            </a:r>
            <a:r>
              <a:rPr lang="vi-VN" sz="2400" i="1" dirty="0">
                <a:latin typeface="+mj-lt"/>
              </a:rPr>
              <a:t>piticilor </a:t>
            </a:r>
            <a:r>
              <a:rPr lang="vi-VN" sz="2400" dirty="0">
                <a:latin typeface="+mj-lt"/>
              </a:rPr>
              <a:t>(1947), </a:t>
            </a:r>
            <a:endParaRPr lang="ro-RO" sz="2400" dirty="0" smtClean="0">
              <a:latin typeface="+mj-lt"/>
            </a:endParaRPr>
          </a:p>
          <a:p>
            <a:r>
              <a:rPr lang="vi-VN" sz="2400" i="1" dirty="0" smtClean="0">
                <a:latin typeface="+mj-lt"/>
              </a:rPr>
              <a:t>Prisaca</a:t>
            </a:r>
            <a:r>
              <a:rPr lang="vi-VN" sz="2400" i="1" dirty="0">
                <a:latin typeface="+mj-lt"/>
              </a:rPr>
              <a:t> </a:t>
            </a:r>
            <a:r>
              <a:rPr lang="vi-VN" sz="2400" dirty="0">
                <a:latin typeface="+mj-lt"/>
              </a:rPr>
              <a:t>(1956), </a:t>
            </a:r>
            <a:endParaRPr lang="ro-RO" sz="2400" dirty="0" smtClean="0">
              <a:latin typeface="+mj-lt"/>
            </a:endParaRPr>
          </a:p>
          <a:p>
            <a:r>
              <a:rPr lang="vi-VN" sz="2400" i="1" dirty="0" smtClean="0">
                <a:latin typeface="+mj-lt"/>
              </a:rPr>
              <a:t>Zece </a:t>
            </a:r>
            <a:r>
              <a:rPr lang="vi-VN" sz="2400" i="1" dirty="0">
                <a:latin typeface="+mj-lt"/>
              </a:rPr>
              <a:t>arabi - zece căţei - zece mâţe </a:t>
            </a:r>
            <a:r>
              <a:rPr lang="vi-VN" sz="2400" dirty="0">
                <a:latin typeface="+mj-lt"/>
              </a:rPr>
              <a:t>(1958), </a:t>
            </a:r>
            <a:endParaRPr lang="ro-RO" sz="2400" dirty="0" smtClean="0">
              <a:latin typeface="+mj-lt"/>
            </a:endParaRPr>
          </a:p>
          <a:p>
            <a:r>
              <a:rPr lang="vi-VN" sz="2400" i="1" dirty="0" smtClean="0">
                <a:latin typeface="+mj-lt"/>
              </a:rPr>
              <a:t>Şapte </a:t>
            </a:r>
            <a:r>
              <a:rPr lang="vi-VN" sz="2400" i="1" dirty="0">
                <a:latin typeface="+mj-lt"/>
              </a:rPr>
              <a:t>fraţi </a:t>
            </a:r>
            <a:r>
              <a:rPr lang="vi-VN" sz="2400" dirty="0">
                <a:latin typeface="+mj-lt"/>
              </a:rPr>
              <a:t>(1963</a:t>
            </a:r>
            <a:r>
              <a:rPr lang="vi-VN" sz="2400" dirty="0" smtClean="0">
                <a:latin typeface="+mj-lt"/>
              </a:rPr>
              <a:t>),</a:t>
            </a:r>
            <a:endParaRPr lang="ro-RO" sz="2400" dirty="0" smtClean="0">
              <a:latin typeface="+mj-lt"/>
            </a:endParaRPr>
          </a:p>
          <a:p>
            <a:r>
              <a:rPr lang="vi-VN" sz="2400" dirty="0">
                <a:latin typeface="+mj-lt"/>
              </a:rPr>
              <a:t> </a:t>
            </a:r>
            <a:r>
              <a:rPr lang="vi-VN" sz="2400" i="1" dirty="0">
                <a:latin typeface="+mj-lt"/>
              </a:rPr>
              <a:t>Zdreanţă</a:t>
            </a:r>
            <a:r>
              <a:rPr lang="vi-VN" sz="2400" dirty="0">
                <a:latin typeface="+mj-lt"/>
              </a:rPr>
              <a:t>,</a:t>
            </a:r>
            <a:r>
              <a:rPr lang="vi-VN" sz="2400" i="1" dirty="0">
                <a:latin typeface="+mj-lt"/>
              </a:rPr>
              <a:t> </a:t>
            </a:r>
            <a:endParaRPr lang="ro-RO" sz="2400" i="1" dirty="0" smtClean="0">
              <a:latin typeface="+mj-lt"/>
            </a:endParaRPr>
          </a:p>
          <a:p>
            <a:r>
              <a:rPr lang="vi-VN" sz="2400" i="1" dirty="0" smtClean="0">
                <a:latin typeface="+mj-lt"/>
              </a:rPr>
              <a:t>Cartea </a:t>
            </a:r>
            <a:r>
              <a:rPr lang="vi-VN" sz="2400" i="1" dirty="0">
                <a:latin typeface="+mj-lt"/>
              </a:rPr>
              <a:t>cu jucării</a:t>
            </a:r>
            <a:r>
              <a:rPr lang="vi-VN" sz="2400" dirty="0">
                <a:latin typeface="+mj-lt"/>
              </a:rPr>
              <a:t>,</a:t>
            </a:r>
            <a:r>
              <a:rPr lang="vi-VN" sz="2400" i="1" dirty="0">
                <a:latin typeface="+mj-lt"/>
              </a:rPr>
              <a:t> </a:t>
            </a:r>
            <a:endParaRPr lang="ro-RO" sz="2400" i="1" dirty="0" smtClean="0">
              <a:latin typeface="+mj-lt"/>
            </a:endParaRPr>
          </a:p>
          <a:p>
            <a:r>
              <a:rPr lang="vi-VN" sz="2400" i="1" dirty="0" smtClean="0">
                <a:latin typeface="+mj-lt"/>
              </a:rPr>
              <a:t>Cântec </a:t>
            </a:r>
            <a:r>
              <a:rPr lang="vi-VN" sz="2400" i="1" dirty="0">
                <a:latin typeface="+mj-lt"/>
              </a:rPr>
              <a:t>de adormit Mitzura </a:t>
            </a:r>
            <a:r>
              <a:rPr lang="vi-VN" sz="2400" dirty="0">
                <a:latin typeface="+mj-lt"/>
              </a:rPr>
              <a:t>etc. </a:t>
            </a:r>
            <a:endParaRPr lang="ro-RO" sz="2400" dirty="0">
              <a:latin typeface="+mj-lt"/>
            </a:endParaRPr>
          </a:p>
        </p:txBody>
      </p:sp>
    </p:spTree>
    <p:extLst>
      <p:ext uri="{BB962C8B-B14F-4D97-AF65-F5344CB8AC3E}">
        <p14:creationId xmlns:p14="http://schemas.microsoft.com/office/powerpoint/2010/main" xmlns="" val="3943658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ini pentru thinking teddy be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73" y="609600"/>
            <a:ext cx="3838575" cy="48196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Callout 3"/>
          <p:cNvSpPr/>
          <p:nvPr/>
        </p:nvSpPr>
        <p:spPr>
          <a:xfrm>
            <a:off x="3810000" y="381000"/>
            <a:ext cx="5105400" cy="2971800"/>
          </a:xfrm>
          <a:prstGeom prst="wedgeEllipseCallout">
            <a:avLst>
              <a:gd name="adj1" fmla="val -62522"/>
              <a:gd name="adj2" fmla="val 842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3200" dirty="0" smtClean="0"/>
              <a:t>Relatând întâmplări trăite, autorul devine și el personaj.</a:t>
            </a:r>
            <a:endParaRPr lang="ro-RO" sz="3200" dirty="0"/>
          </a:p>
        </p:txBody>
      </p:sp>
      <p:sp>
        <p:nvSpPr>
          <p:cNvPr id="5" name="Rounded Rectangle 4"/>
          <p:cNvSpPr/>
          <p:nvPr/>
        </p:nvSpPr>
        <p:spPr>
          <a:xfrm>
            <a:off x="3853360" y="5181600"/>
            <a:ext cx="4800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i="1" dirty="0" smtClean="0">
                <a:solidFill>
                  <a:srgbClr val="002060"/>
                </a:solidFill>
              </a:rPr>
              <a:t>Cunoști și alte texte în care autorul devine personaj?</a:t>
            </a:r>
            <a:endParaRPr lang="ro-RO" sz="2800" i="1" dirty="0">
              <a:solidFill>
                <a:srgbClr val="002060"/>
              </a:solidFill>
            </a:endParaRPr>
          </a:p>
        </p:txBody>
      </p:sp>
    </p:spTree>
    <p:extLst>
      <p:ext uri="{BB962C8B-B14F-4D97-AF65-F5344CB8AC3E}">
        <p14:creationId xmlns:p14="http://schemas.microsoft.com/office/powerpoint/2010/main" xmlns="" val="610730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ini pentru thinking teddy be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73" y="609600"/>
            <a:ext cx="3838575" cy="48196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Callout 3"/>
          <p:cNvSpPr/>
          <p:nvPr/>
        </p:nvSpPr>
        <p:spPr>
          <a:xfrm>
            <a:off x="3919182" y="457200"/>
            <a:ext cx="4843818" cy="2971800"/>
          </a:xfrm>
          <a:prstGeom prst="wedgeEllipseCallout">
            <a:avLst>
              <a:gd name="adj1" fmla="val -62522"/>
              <a:gd name="adj2" fmla="val 842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dirty="0" smtClean="0"/>
              <a:t>De ce crezi că ursul era văzut doar de copii?</a:t>
            </a:r>
          </a:p>
          <a:p>
            <a:pPr algn="ctr"/>
            <a:r>
              <a:rPr lang="vi-VN" sz="2800" dirty="0" smtClean="0"/>
              <a:t>Argumentează.</a:t>
            </a:r>
          </a:p>
        </p:txBody>
      </p:sp>
    </p:spTree>
    <p:extLst>
      <p:ext uri="{BB962C8B-B14F-4D97-AF65-F5344CB8AC3E}">
        <p14:creationId xmlns:p14="http://schemas.microsoft.com/office/powerpoint/2010/main" xmlns="" val="2916258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965" t="17910" r="29721" b="22575"/>
          <a:stretch/>
        </p:blipFill>
        <p:spPr bwMode="auto">
          <a:xfrm>
            <a:off x="744940" y="1752599"/>
            <a:ext cx="7847464" cy="4353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81000" y="381000"/>
            <a:ext cx="8610600" cy="1200329"/>
          </a:xfrm>
          <a:prstGeom prst="rect">
            <a:avLst/>
          </a:prstGeom>
          <a:noFill/>
        </p:spPr>
        <p:txBody>
          <a:bodyPr wrap="square" rtlCol="0">
            <a:spAutoFit/>
          </a:bodyPr>
          <a:lstStyle/>
          <a:p>
            <a:pPr algn="ctr"/>
            <a:r>
              <a:rPr lang="ro-RO" sz="2400" b="1" dirty="0" smtClean="0">
                <a:solidFill>
                  <a:srgbClr val="00B050"/>
                </a:solidFill>
                <a:latin typeface="Times New Roman" pitchFamily="18" charset="0"/>
                <a:cs typeface="Times New Roman" pitchFamily="18" charset="0"/>
              </a:rPr>
              <a:t>Dă click pe imagine și realizează corespondența dintre </a:t>
            </a:r>
          </a:p>
          <a:p>
            <a:pPr algn="ctr"/>
            <a:r>
              <a:rPr lang="ro-RO" sz="2400" b="1" dirty="0" smtClean="0">
                <a:solidFill>
                  <a:srgbClr val="00B050"/>
                </a:solidFill>
                <a:latin typeface="Times New Roman" pitchFamily="18" charset="0"/>
                <a:cs typeface="Times New Roman" pitchFamily="18" charset="0"/>
              </a:rPr>
              <a:t>enunțuri și numere, conform momentelor în care se desfășoară</a:t>
            </a:r>
          </a:p>
          <a:p>
            <a:pPr algn="ctr"/>
            <a:r>
              <a:rPr lang="ro-RO" sz="2400" b="1" dirty="0" smtClean="0">
                <a:solidFill>
                  <a:srgbClr val="00B050"/>
                </a:solidFill>
                <a:latin typeface="Times New Roman" pitchFamily="18" charset="0"/>
                <a:cs typeface="Times New Roman" pitchFamily="18" charset="0"/>
              </a:rPr>
              <a:t> acțiunea din text.</a:t>
            </a:r>
            <a:endParaRPr lang="ro-RO" sz="24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94857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8077200" cy="3970318"/>
          </a:xfrm>
          <a:prstGeom prst="rect">
            <a:avLst/>
          </a:prstGeom>
        </p:spPr>
        <p:txBody>
          <a:bodyPr wrap="square">
            <a:spAutoFit/>
          </a:bodyPr>
          <a:lstStyle/>
          <a:p>
            <a:r>
              <a:rPr lang="ro-RO" sz="2800" dirty="0" smtClean="0">
                <a:latin typeface="+mj-lt"/>
              </a:rPr>
              <a:t>	</a:t>
            </a:r>
            <a:r>
              <a:rPr lang="vi-VN" sz="2800" dirty="0" smtClean="0">
                <a:latin typeface="+mj-lt"/>
              </a:rPr>
              <a:t>Imaginează-ți </a:t>
            </a:r>
            <a:r>
              <a:rPr lang="vi-VN" sz="2800" dirty="0">
                <a:latin typeface="+mj-lt"/>
              </a:rPr>
              <a:t>că ești băiatul sau fetița din text</a:t>
            </a:r>
            <a:r>
              <a:rPr lang="vi-VN" sz="2800" dirty="0" smtClean="0">
                <a:latin typeface="+mj-lt"/>
              </a:rPr>
              <a:t>.</a:t>
            </a:r>
            <a:endParaRPr lang="ro-RO" sz="2800" dirty="0" smtClean="0">
              <a:latin typeface="+mj-lt"/>
            </a:endParaRPr>
          </a:p>
          <a:p>
            <a:endParaRPr lang="vi-VN" sz="2800" dirty="0">
              <a:latin typeface="+mj-lt"/>
            </a:endParaRPr>
          </a:p>
          <a:p>
            <a:r>
              <a:rPr lang="ro-RO" sz="2800" dirty="0" smtClean="0">
                <a:latin typeface="+mj-lt"/>
              </a:rPr>
              <a:t>	</a:t>
            </a:r>
            <a:r>
              <a:rPr lang="vi-VN" sz="2800" dirty="0" smtClean="0">
                <a:latin typeface="+mj-lt"/>
              </a:rPr>
              <a:t>Locuiești </a:t>
            </a:r>
            <a:r>
              <a:rPr lang="vi-VN" sz="2800" dirty="0">
                <a:latin typeface="+mj-lt"/>
              </a:rPr>
              <a:t>în acea casă în care ursul stă în pod.</a:t>
            </a:r>
          </a:p>
          <a:p>
            <a:r>
              <a:rPr lang="vi-VN" sz="2800" dirty="0">
                <a:latin typeface="+mj-lt"/>
              </a:rPr>
              <a:t>Într-o zi te întâlnești cu el, tocmai când fura dulciuri.</a:t>
            </a:r>
          </a:p>
          <a:p>
            <a:r>
              <a:rPr lang="vi-VN" sz="2800" dirty="0">
                <a:latin typeface="+mj-lt"/>
              </a:rPr>
              <a:t>Ce faci? Ce </a:t>
            </a:r>
            <a:r>
              <a:rPr lang="vi-VN" sz="2800" dirty="0" smtClean="0">
                <a:latin typeface="+mj-lt"/>
              </a:rPr>
              <a:t>spui?</a:t>
            </a:r>
            <a:r>
              <a:rPr lang="ro-RO" sz="2800" dirty="0" smtClean="0">
                <a:latin typeface="+mj-lt"/>
              </a:rPr>
              <a:t> </a:t>
            </a:r>
            <a:r>
              <a:rPr lang="vi-VN" sz="2800" dirty="0" smtClean="0">
                <a:latin typeface="+mj-lt"/>
              </a:rPr>
              <a:t>Cum </a:t>
            </a:r>
            <a:r>
              <a:rPr lang="vi-VN" sz="2800" dirty="0">
                <a:latin typeface="+mj-lt"/>
              </a:rPr>
              <a:t>crezi că ar reacționa ursul? Ce ar motiva</a:t>
            </a:r>
            <a:r>
              <a:rPr lang="vi-VN" sz="2800" dirty="0" smtClean="0">
                <a:latin typeface="+mj-lt"/>
              </a:rPr>
              <a:t>?</a:t>
            </a:r>
            <a:endParaRPr lang="ro-RO" sz="2800" dirty="0" smtClean="0">
              <a:latin typeface="+mj-lt"/>
            </a:endParaRPr>
          </a:p>
          <a:p>
            <a:endParaRPr lang="ro-RO" sz="2800" dirty="0">
              <a:latin typeface="+mj-lt"/>
            </a:endParaRPr>
          </a:p>
          <a:p>
            <a:endParaRPr lang="vi-VN" sz="2800" dirty="0">
              <a:latin typeface="+mj-lt"/>
            </a:endParaRPr>
          </a:p>
          <a:p>
            <a:r>
              <a:rPr lang="ro-RO" sz="2800" dirty="0" smtClean="0">
                <a:latin typeface="+mj-lt"/>
              </a:rPr>
              <a:t>	</a:t>
            </a:r>
            <a:r>
              <a:rPr lang="vi-VN" sz="2800" dirty="0" smtClean="0">
                <a:latin typeface="+mj-lt"/>
              </a:rPr>
              <a:t>Alege </a:t>
            </a:r>
            <a:r>
              <a:rPr lang="vi-VN" sz="2800" dirty="0">
                <a:latin typeface="+mj-lt"/>
              </a:rPr>
              <a:t>un </a:t>
            </a:r>
            <a:r>
              <a:rPr lang="ro-RO" sz="2800" dirty="0" smtClean="0">
                <a:latin typeface="+mj-lt"/>
              </a:rPr>
              <a:t>părinte</a:t>
            </a:r>
            <a:r>
              <a:rPr lang="vi-VN" sz="2800" dirty="0" smtClean="0">
                <a:latin typeface="+mj-lt"/>
              </a:rPr>
              <a:t> </a:t>
            </a:r>
            <a:r>
              <a:rPr lang="vi-VN" sz="2800" dirty="0">
                <a:latin typeface="+mj-lt"/>
              </a:rPr>
              <a:t>și jucați scena.</a:t>
            </a:r>
          </a:p>
        </p:txBody>
      </p:sp>
    </p:spTree>
    <p:extLst>
      <p:ext uri="{BB962C8B-B14F-4D97-AF65-F5344CB8AC3E}">
        <p14:creationId xmlns:p14="http://schemas.microsoft.com/office/powerpoint/2010/main" xmlns="" val="47814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ini pentru cutie  pentru palarii"/>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409" t="6611" r="26704" b="13998"/>
          <a:stretch/>
        </p:blipFill>
        <p:spPr bwMode="auto">
          <a:xfrm>
            <a:off x="7214634" y="1277815"/>
            <a:ext cx="1905244" cy="283016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ini pentru yellow teddy bea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l="22494" t="7926" r="17832" b="38634"/>
          <a:stretch/>
        </p:blipFill>
        <p:spPr bwMode="auto">
          <a:xfrm>
            <a:off x="7649424" y="2024268"/>
            <a:ext cx="1013227" cy="90737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687" y="271376"/>
            <a:ext cx="9366913" cy="1508105"/>
          </a:xfrm>
          <a:prstGeom prst="rect">
            <a:avLst/>
          </a:prstGeom>
          <a:noFill/>
        </p:spPr>
        <p:txBody>
          <a:bodyPr wrap="square" rtlCol="0">
            <a:spAutoFit/>
          </a:bodyPr>
          <a:lstStyle/>
          <a:p>
            <a:r>
              <a:rPr lang="ro-RO" sz="3600"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Dacă </a:t>
            </a:r>
            <a:r>
              <a:rPr lang="ro-RO" sz="2800" b="1" i="1" dirty="0" smtClean="0">
                <a:latin typeface="Times New Roman" pitchFamily="18" charset="0"/>
                <a:cs typeface="Times New Roman" pitchFamily="18" charset="0"/>
              </a:rPr>
              <a:t>nărav</a:t>
            </a:r>
            <a:r>
              <a:rPr lang="ro-RO" sz="2800" dirty="0" smtClean="0">
                <a:latin typeface="Times New Roman" pitchFamily="18" charset="0"/>
                <a:cs typeface="Times New Roman" pitchFamily="18" charset="0"/>
              </a:rPr>
              <a:t> înseamnă </a:t>
            </a:r>
            <a:r>
              <a:rPr lang="ro-RO" sz="2800" b="1" i="1" dirty="0" smtClean="0">
                <a:latin typeface="Times New Roman" pitchFamily="18" charset="0"/>
                <a:cs typeface="Times New Roman" pitchFamily="18" charset="0"/>
              </a:rPr>
              <a:t>obicei, deprindere rea</a:t>
            </a:r>
            <a:r>
              <a:rPr lang="ro-RO" sz="2800" dirty="0" smtClean="0">
                <a:latin typeface="Times New Roman" pitchFamily="18" charset="0"/>
                <a:cs typeface="Times New Roman" pitchFamily="18" charset="0"/>
              </a:rPr>
              <a:t>, atunci care dintre cele două enunțuri este cea corect formulată? </a:t>
            </a:r>
          </a:p>
          <a:p>
            <a:r>
              <a:rPr lang="ro-RO" sz="2800" dirty="0" smtClean="0">
                <a:latin typeface="Times New Roman" pitchFamily="18" charset="0"/>
                <a:cs typeface="Times New Roman" pitchFamily="18" charset="0"/>
              </a:rPr>
              <a:t>( dă click pe enunțul corect)</a:t>
            </a:r>
            <a:endParaRPr lang="ro-RO" sz="2800" dirty="0">
              <a:latin typeface="Times New Roman" pitchFamily="18" charset="0"/>
              <a:cs typeface="Times New Roman" pitchFamily="18" charset="0"/>
            </a:endParaRPr>
          </a:p>
        </p:txBody>
      </p:sp>
      <p:sp>
        <p:nvSpPr>
          <p:cNvPr id="5" name="TextBox 4">
            <a:hlinkClick r:id="rId5" action="ppaction://hlinksldjump"/>
          </p:cNvPr>
          <p:cNvSpPr txBox="1"/>
          <p:nvPr/>
        </p:nvSpPr>
        <p:spPr>
          <a:xfrm>
            <a:off x="97391" y="4107976"/>
            <a:ext cx="8244565" cy="2585323"/>
          </a:xfrm>
          <a:prstGeom prst="rect">
            <a:avLst/>
          </a:prstGeom>
          <a:solidFill>
            <a:schemeClr val="accent4">
              <a:lumMod val="40000"/>
              <a:lumOff val="60000"/>
            </a:schemeClr>
          </a:solidFill>
          <a:ln>
            <a:solidFill>
              <a:srgbClr val="FFFF00"/>
            </a:solidFill>
          </a:ln>
          <a:effectLst>
            <a:softEdge rad="127000"/>
          </a:effectLst>
        </p:spPr>
        <p:txBody>
          <a:bodyPr wrap="none" rtlCol="0">
            <a:spAutoFit/>
          </a:bodyPr>
          <a:lstStyle/>
          <a:p>
            <a:r>
              <a:rPr lang="ro-RO" sz="5400" dirty="0" smtClean="0">
                <a:latin typeface="Gabriola" pitchFamily="82" charset="0"/>
              </a:rPr>
              <a:t>    Deși a fost prins de mai</a:t>
            </a:r>
          </a:p>
          <a:p>
            <a:r>
              <a:rPr lang="ro-RO" sz="5400" dirty="0" smtClean="0">
                <a:latin typeface="Gabriola" pitchFamily="82" charset="0"/>
              </a:rPr>
              <a:t>multe ori mințind, domnul </a:t>
            </a:r>
          </a:p>
          <a:p>
            <a:r>
              <a:rPr lang="ro-RO" sz="5400" dirty="0" smtClean="0">
                <a:latin typeface="Gabriola" pitchFamily="82" charset="0"/>
              </a:rPr>
              <a:t>Feston nu poate scăpa de năravul său.</a:t>
            </a:r>
            <a:endParaRPr lang="ro-RO" sz="5400" dirty="0">
              <a:latin typeface="Gabriola" pitchFamily="82" charset="0"/>
            </a:endParaRPr>
          </a:p>
        </p:txBody>
      </p:sp>
      <p:sp>
        <p:nvSpPr>
          <p:cNvPr id="11" name="TextBox 10">
            <a:hlinkClick r:id="rId6" action="ppaction://hlinksldjump"/>
          </p:cNvPr>
          <p:cNvSpPr txBox="1"/>
          <p:nvPr/>
        </p:nvSpPr>
        <p:spPr>
          <a:xfrm>
            <a:off x="116725" y="2438400"/>
            <a:ext cx="7205819" cy="923330"/>
          </a:xfrm>
          <a:prstGeom prst="rect">
            <a:avLst/>
          </a:prstGeom>
          <a:solidFill>
            <a:schemeClr val="accent6">
              <a:lumMod val="40000"/>
              <a:lumOff val="60000"/>
            </a:schemeClr>
          </a:solidFill>
          <a:ln>
            <a:solidFill>
              <a:srgbClr val="FFFF00"/>
            </a:solidFill>
          </a:ln>
          <a:effectLst>
            <a:softEdge rad="127000"/>
          </a:effectLst>
        </p:spPr>
        <p:txBody>
          <a:bodyPr wrap="none" rtlCol="0">
            <a:spAutoFit/>
          </a:bodyPr>
          <a:lstStyle/>
          <a:p>
            <a:r>
              <a:rPr lang="ro-RO" sz="5400" dirty="0" smtClean="0">
                <a:latin typeface="Gabriola" pitchFamily="82" charset="0"/>
              </a:rPr>
              <a:t>   Am un nărav pe prietenul meu.</a:t>
            </a:r>
            <a:endParaRPr lang="ro-RO" sz="5400" dirty="0">
              <a:latin typeface="Gabriola" pitchFamily="82" charset="0"/>
            </a:endParaRPr>
          </a:p>
        </p:txBody>
      </p:sp>
      <p:sp>
        <p:nvSpPr>
          <p:cNvPr id="9" name="Rectangle 8"/>
          <p:cNvSpPr/>
          <p:nvPr/>
        </p:nvSpPr>
        <p:spPr>
          <a:xfrm>
            <a:off x="7423488" y="3310550"/>
            <a:ext cx="1465100" cy="461665"/>
          </a:xfrm>
          <a:prstGeom prst="rect">
            <a:avLst/>
          </a:prstGeom>
          <a:noFill/>
        </p:spPr>
        <p:txBody>
          <a:bodyPr wrap="none" lIns="91440" tIns="45720" rIns="91440" bIns="45720">
            <a:prstTxWarp prst="textChevronInverted">
              <a:avLst/>
            </a:prstTxWarp>
            <a:spAutoFit/>
          </a:bodyPr>
          <a:lstStyle/>
          <a:p>
            <a:pPr algn="ctr"/>
            <a:r>
              <a:rPr lang="ro-RO"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rPr>
              <a:t>vocabular</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endParaRPr>
          </a:p>
        </p:txBody>
      </p:sp>
    </p:spTree>
    <p:extLst>
      <p:ext uri="{BB962C8B-B14F-4D97-AF65-F5344CB8AC3E}">
        <p14:creationId xmlns:p14="http://schemas.microsoft.com/office/powerpoint/2010/main" xmlns="" val="1305152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854790" y="2667000"/>
            <a:ext cx="7205819" cy="923330"/>
          </a:xfrm>
          <a:prstGeom prst="rect">
            <a:avLst/>
          </a:prstGeom>
          <a:solidFill>
            <a:schemeClr val="accent6">
              <a:lumMod val="40000"/>
              <a:lumOff val="60000"/>
            </a:schemeClr>
          </a:solidFill>
          <a:ln>
            <a:solidFill>
              <a:srgbClr val="FFFF00"/>
            </a:solidFill>
          </a:ln>
          <a:effectLst>
            <a:softEdge rad="127000"/>
          </a:effectLst>
        </p:spPr>
        <p:txBody>
          <a:bodyPr wrap="none" rtlCol="0">
            <a:spAutoFit/>
          </a:bodyPr>
          <a:lstStyle/>
          <a:p>
            <a:r>
              <a:rPr lang="ro-RO" sz="5400" dirty="0" smtClean="0">
                <a:latin typeface="Gabriola" pitchFamily="82" charset="0"/>
              </a:rPr>
              <a:t>   Am un nărav pe prietenul meu.</a:t>
            </a:r>
            <a:endParaRPr lang="ro-RO" sz="5400" dirty="0">
              <a:latin typeface="Gabriola" pitchFamily="82" charset="0"/>
            </a:endParaRPr>
          </a:p>
        </p:txBody>
      </p:sp>
      <p:sp>
        <p:nvSpPr>
          <p:cNvPr id="3" name="TextBox 2"/>
          <p:cNvSpPr txBox="1"/>
          <p:nvPr/>
        </p:nvSpPr>
        <p:spPr>
          <a:xfrm>
            <a:off x="1608061" y="1770965"/>
            <a:ext cx="6014113" cy="646331"/>
          </a:xfrm>
          <a:prstGeom prst="rect">
            <a:avLst/>
          </a:prstGeom>
          <a:no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nărav</a:t>
            </a:r>
            <a:r>
              <a:rPr lang="ro-RO" sz="2800" dirty="0" smtClean="0">
                <a:latin typeface="Times New Roman" pitchFamily="18" charset="0"/>
                <a:cs typeface="Times New Roman" pitchFamily="18" charset="0"/>
              </a:rPr>
              <a:t> = </a:t>
            </a:r>
            <a:r>
              <a:rPr lang="ro-RO" sz="2800" b="1" i="1" dirty="0" smtClean="0">
                <a:latin typeface="Times New Roman" pitchFamily="18" charset="0"/>
                <a:cs typeface="Times New Roman" pitchFamily="18" charset="0"/>
              </a:rPr>
              <a:t>obicei, deprindere rea</a:t>
            </a:r>
            <a:endParaRPr lang="ro-RO" sz="2800" dirty="0">
              <a:latin typeface="Times New Roman" pitchFamily="18" charset="0"/>
              <a:cs typeface="Times New Roman" pitchFamily="18" charset="0"/>
            </a:endParaRPr>
          </a:p>
        </p:txBody>
      </p:sp>
      <p:pic>
        <p:nvPicPr>
          <p:cNvPr id="1026" name="Picture 2" descr="Imagini pentru sad smiley fa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5587" y="3601703"/>
            <a:ext cx="2057400" cy="20574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609600" y="3276600"/>
            <a:ext cx="7924800" cy="0"/>
          </a:xfrm>
          <a:prstGeom prst="line">
            <a:avLst/>
          </a:prstGeom>
        </p:spPr>
        <p:style>
          <a:lnRef idx="3">
            <a:schemeClr val="accent3"/>
          </a:lnRef>
          <a:fillRef idx="0">
            <a:schemeClr val="accent3"/>
          </a:fillRef>
          <a:effectRef idx="2">
            <a:schemeClr val="accent3"/>
          </a:effectRef>
          <a:fontRef idx="minor">
            <a:schemeClr val="tx1"/>
          </a:fontRef>
        </p:style>
      </p:cxnSp>
      <p:sp>
        <p:nvSpPr>
          <p:cNvPr id="10" name="TextBox 9">
            <a:hlinkClick r:id="rId4" action="ppaction://hlinksldjump"/>
          </p:cNvPr>
          <p:cNvSpPr txBox="1"/>
          <p:nvPr/>
        </p:nvSpPr>
        <p:spPr>
          <a:xfrm>
            <a:off x="2099429" y="5650817"/>
            <a:ext cx="5031375" cy="1077218"/>
          </a:xfrm>
          <a:prstGeom prst="rect">
            <a:avLst/>
          </a:prstGeom>
          <a:solidFill>
            <a:schemeClr val="accent1">
              <a:lumMod val="60000"/>
              <a:lumOff val="40000"/>
            </a:schemeClr>
          </a:solid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Înapoi și mai încearcă.</a:t>
            </a:r>
          </a:p>
          <a:p>
            <a:pPr algn="ctr"/>
            <a:r>
              <a:rPr lang="ro-RO" sz="2800" b="1" i="1" dirty="0" smtClean="0">
                <a:latin typeface="Times New Roman" pitchFamily="18" charset="0"/>
                <a:cs typeface="Times New Roman" pitchFamily="18" charset="0"/>
              </a:rPr>
              <a:t>(dă click aici)</a:t>
            </a:r>
            <a:endParaRPr lang="ro-RO"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626093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05785" y="457200"/>
            <a:ext cx="6014113" cy="646331"/>
          </a:xfrm>
          <a:prstGeom prst="rect">
            <a:avLst/>
          </a:prstGeom>
          <a:no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nărav</a:t>
            </a:r>
            <a:r>
              <a:rPr lang="ro-RO" sz="2800" dirty="0" smtClean="0">
                <a:latin typeface="Times New Roman" pitchFamily="18" charset="0"/>
                <a:cs typeface="Times New Roman" pitchFamily="18" charset="0"/>
              </a:rPr>
              <a:t> = </a:t>
            </a:r>
            <a:r>
              <a:rPr lang="ro-RO" sz="2800" b="1" i="1" dirty="0" smtClean="0">
                <a:latin typeface="Times New Roman" pitchFamily="18" charset="0"/>
                <a:cs typeface="Times New Roman" pitchFamily="18" charset="0"/>
              </a:rPr>
              <a:t>obicei, deprindere rea</a:t>
            </a:r>
            <a:endParaRPr lang="ro-RO" sz="2800" dirty="0">
              <a:latin typeface="Times New Roman" pitchFamily="18" charset="0"/>
              <a:cs typeface="Times New Roman" pitchFamily="18" charset="0"/>
            </a:endParaRPr>
          </a:p>
        </p:txBody>
      </p:sp>
      <p:sp>
        <p:nvSpPr>
          <p:cNvPr id="3" name="TextBox 2"/>
          <p:cNvSpPr txBox="1"/>
          <p:nvPr/>
        </p:nvSpPr>
        <p:spPr>
          <a:xfrm>
            <a:off x="294564" y="1219200"/>
            <a:ext cx="8686800" cy="2585323"/>
          </a:xfrm>
          <a:prstGeom prst="rect">
            <a:avLst/>
          </a:prstGeom>
          <a:solidFill>
            <a:schemeClr val="accent4">
              <a:lumMod val="40000"/>
              <a:lumOff val="60000"/>
            </a:schemeClr>
          </a:solidFill>
          <a:ln>
            <a:solidFill>
              <a:srgbClr val="FFFF00"/>
            </a:solidFill>
          </a:ln>
          <a:effectLst>
            <a:softEdge rad="127000"/>
          </a:effectLst>
        </p:spPr>
        <p:txBody>
          <a:bodyPr wrap="square" rtlCol="0">
            <a:spAutoFit/>
          </a:bodyPr>
          <a:lstStyle/>
          <a:p>
            <a:r>
              <a:rPr lang="ro-RO" sz="5400" dirty="0" smtClean="0">
                <a:latin typeface="Gabriola" pitchFamily="82" charset="0"/>
              </a:rPr>
              <a:t>    Deși a fost prins de mai</a:t>
            </a:r>
          </a:p>
          <a:p>
            <a:r>
              <a:rPr lang="ro-RO" sz="5400" dirty="0" smtClean="0">
                <a:latin typeface="Gabriola" pitchFamily="82" charset="0"/>
              </a:rPr>
              <a:t>multe ori mințind, domnul Feston nu poate scăpa de năravul său.</a:t>
            </a:r>
            <a:endParaRPr lang="ro-RO" sz="5400" dirty="0">
              <a:latin typeface="Gabriola" pitchFamily="82" charset="0"/>
            </a:endParaRPr>
          </a:p>
        </p:txBody>
      </p:sp>
      <p:pic>
        <p:nvPicPr>
          <p:cNvPr id="2050" name="Picture 2" descr="Imagini pentru happy smiley fac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3804523"/>
            <a:ext cx="1828800"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hlinkClick r:id="rId3" action="ppaction://hlinksldjump"/>
          </p:cNvPr>
          <p:cNvSpPr txBox="1"/>
          <p:nvPr/>
        </p:nvSpPr>
        <p:spPr>
          <a:xfrm>
            <a:off x="609601" y="5666472"/>
            <a:ext cx="7924800" cy="1077218"/>
          </a:xfrm>
          <a:prstGeom prst="rect">
            <a:avLst/>
          </a:prstGeom>
          <a:solidFill>
            <a:schemeClr val="accent1">
              <a:lumMod val="60000"/>
              <a:lumOff val="40000"/>
            </a:schemeClr>
          </a:solid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Te-ai descurcat de minune, poți continua.</a:t>
            </a:r>
          </a:p>
          <a:p>
            <a:pPr algn="ctr"/>
            <a:r>
              <a:rPr lang="ro-RO" sz="2800" b="1" i="1" dirty="0" smtClean="0">
                <a:latin typeface="Times New Roman" pitchFamily="18" charset="0"/>
                <a:cs typeface="Times New Roman" pitchFamily="18" charset="0"/>
              </a:rPr>
              <a:t>(dă click aici)</a:t>
            </a:r>
            <a:endParaRPr lang="ro-RO"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181434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ini pentru cutie  pentru palarii"/>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409" t="6611" r="26704" b="13998"/>
          <a:stretch/>
        </p:blipFill>
        <p:spPr bwMode="auto">
          <a:xfrm>
            <a:off x="7214634" y="1277815"/>
            <a:ext cx="1905244" cy="283016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ini pentru yellow teddy bear"/>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l="22494" t="7926" r="17832" b="38634"/>
          <a:stretch/>
        </p:blipFill>
        <p:spPr bwMode="auto">
          <a:xfrm>
            <a:off x="7649424" y="2024268"/>
            <a:ext cx="1013227" cy="90737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687" y="271376"/>
            <a:ext cx="9366913" cy="1938992"/>
          </a:xfrm>
          <a:prstGeom prst="rect">
            <a:avLst/>
          </a:prstGeom>
          <a:noFill/>
        </p:spPr>
        <p:txBody>
          <a:bodyPr wrap="square" rtlCol="0">
            <a:spAutoFit/>
          </a:bodyPr>
          <a:lstStyle/>
          <a:p>
            <a:r>
              <a:rPr lang="ro-RO" sz="3600"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Dacă </a:t>
            </a:r>
            <a:r>
              <a:rPr lang="ro-RO" sz="2800" b="1" i="1" dirty="0" smtClean="0">
                <a:latin typeface="Times New Roman" pitchFamily="18" charset="0"/>
                <a:cs typeface="Times New Roman" pitchFamily="18" charset="0"/>
              </a:rPr>
              <a:t>a cruța</a:t>
            </a:r>
            <a:r>
              <a:rPr lang="ro-RO" sz="2800" dirty="0" smtClean="0">
                <a:latin typeface="Times New Roman" pitchFamily="18" charset="0"/>
                <a:cs typeface="Times New Roman" pitchFamily="18" charset="0"/>
              </a:rPr>
              <a:t> înseamnă </a:t>
            </a:r>
            <a:r>
              <a:rPr lang="ro-RO" sz="2800" b="1" i="1" dirty="0" smtClean="0">
                <a:latin typeface="Times New Roman" pitchFamily="18" charset="0"/>
                <a:cs typeface="Times New Roman" pitchFamily="18" charset="0"/>
              </a:rPr>
              <a:t>a scuti de o pedeapsă</a:t>
            </a:r>
            <a:r>
              <a:rPr lang="ro-RO" sz="28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a lăsa pe cineva în viață</a:t>
            </a:r>
            <a:r>
              <a:rPr lang="ro-RO" sz="28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a păstra cu grijă, </a:t>
            </a:r>
            <a:r>
              <a:rPr lang="ro-RO" sz="2800" dirty="0" smtClean="0">
                <a:latin typeface="Times New Roman" pitchFamily="18" charset="0"/>
                <a:cs typeface="Times New Roman" pitchFamily="18" charset="0"/>
              </a:rPr>
              <a:t>atunci care dintre cele două enunțuri este cea corect formulată? </a:t>
            </a:r>
          </a:p>
          <a:p>
            <a:r>
              <a:rPr lang="ro-RO" sz="2800" dirty="0" smtClean="0">
                <a:latin typeface="Times New Roman" pitchFamily="18" charset="0"/>
                <a:cs typeface="Times New Roman" pitchFamily="18" charset="0"/>
              </a:rPr>
              <a:t>( dă click pe enunțul corect)</a:t>
            </a:r>
            <a:endParaRPr lang="ro-RO" sz="2800" dirty="0">
              <a:latin typeface="Times New Roman" pitchFamily="18" charset="0"/>
              <a:cs typeface="Times New Roman" pitchFamily="18" charset="0"/>
            </a:endParaRPr>
          </a:p>
        </p:txBody>
      </p:sp>
      <p:sp>
        <p:nvSpPr>
          <p:cNvPr id="5" name="TextBox 4">
            <a:hlinkClick r:id="rId5" action="ppaction://hlinksldjump"/>
          </p:cNvPr>
          <p:cNvSpPr txBox="1"/>
          <p:nvPr/>
        </p:nvSpPr>
        <p:spPr>
          <a:xfrm>
            <a:off x="838200" y="5186065"/>
            <a:ext cx="4770858" cy="923330"/>
          </a:xfrm>
          <a:prstGeom prst="rect">
            <a:avLst/>
          </a:prstGeom>
          <a:solidFill>
            <a:schemeClr val="accent4">
              <a:lumMod val="40000"/>
              <a:lumOff val="60000"/>
            </a:schemeClr>
          </a:solidFill>
          <a:ln>
            <a:solidFill>
              <a:srgbClr val="FFFF00"/>
            </a:solidFill>
          </a:ln>
          <a:effectLst>
            <a:softEdge rad="127000"/>
          </a:effectLst>
        </p:spPr>
        <p:txBody>
          <a:bodyPr wrap="none" rtlCol="0">
            <a:spAutoFit/>
          </a:bodyPr>
          <a:lstStyle/>
          <a:p>
            <a:r>
              <a:rPr lang="ro-RO" sz="5400" dirty="0" smtClean="0">
                <a:latin typeface="Gabriola" pitchFamily="82" charset="0"/>
              </a:rPr>
              <a:t>M-am cruțat de teme.</a:t>
            </a:r>
            <a:endParaRPr lang="ro-RO" sz="5400" dirty="0">
              <a:latin typeface="Gabriola" pitchFamily="82" charset="0"/>
            </a:endParaRPr>
          </a:p>
        </p:txBody>
      </p:sp>
      <p:sp>
        <p:nvSpPr>
          <p:cNvPr id="11" name="TextBox 10">
            <a:hlinkClick r:id="rId6" action="ppaction://hlinksldjump"/>
          </p:cNvPr>
          <p:cNvSpPr txBox="1"/>
          <p:nvPr/>
        </p:nvSpPr>
        <p:spPr>
          <a:xfrm>
            <a:off x="228600" y="2210368"/>
            <a:ext cx="6466835" cy="2585323"/>
          </a:xfrm>
          <a:prstGeom prst="rect">
            <a:avLst/>
          </a:prstGeom>
          <a:solidFill>
            <a:schemeClr val="accent6">
              <a:lumMod val="40000"/>
              <a:lumOff val="60000"/>
            </a:schemeClr>
          </a:solidFill>
          <a:ln>
            <a:solidFill>
              <a:srgbClr val="FFFF00"/>
            </a:solidFill>
          </a:ln>
          <a:effectLst>
            <a:softEdge rad="127000"/>
          </a:effectLst>
        </p:spPr>
        <p:txBody>
          <a:bodyPr wrap="none" rtlCol="0">
            <a:spAutoFit/>
          </a:bodyPr>
          <a:lstStyle/>
          <a:p>
            <a:r>
              <a:rPr lang="ro-RO" sz="5400" dirty="0" smtClean="0">
                <a:latin typeface="Gabriola" pitchFamily="82" charset="0"/>
              </a:rPr>
              <a:t>   Fiind bolnav, căluțul a fost</a:t>
            </a:r>
          </a:p>
          <a:p>
            <a:r>
              <a:rPr lang="ro-RO" sz="5400" dirty="0" smtClean="0">
                <a:latin typeface="Gabriola" pitchFamily="82" charset="0"/>
              </a:rPr>
              <a:t>cruțat de stăpân și lăsat să se </a:t>
            </a:r>
          </a:p>
          <a:p>
            <a:r>
              <a:rPr lang="ro-RO" sz="5400" dirty="0" smtClean="0">
                <a:latin typeface="Gabriola" pitchFamily="82" charset="0"/>
              </a:rPr>
              <a:t>odihnească.</a:t>
            </a:r>
          </a:p>
        </p:txBody>
      </p:sp>
      <p:sp>
        <p:nvSpPr>
          <p:cNvPr id="9" name="Rectangle 8"/>
          <p:cNvSpPr/>
          <p:nvPr/>
        </p:nvSpPr>
        <p:spPr>
          <a:xfrm>
            <a:off x="7423488" y="3310550"/>
            <a:ext cx="1465100" cy="461665"/>
          </a:xfrm>
          <a:prstGeom prst="rect">
            <a:avLst/>
          </a:prstGeom>
          <a:noFill/>
        </p:spPr>
        <p:txBody>
          <a:bodyPr wrap="none" lIns="91440" tIns="45720" rIns="91440" bIns="45720">
            <a:prstTxWarp prst="textChevronInverted">
              <a:avLst/>
            </a:prstTxWarp>
            <a:spAutoFit/>
          </a:bodyPr>
          <a:lstStyle/>
          <a:p>
            <a:pPr algn="ctr"/>
            <a:r>
              <a:rPr lang="ro-RO"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rPr>
              <a:t>vocabular</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endParaRPr>
          </a:p>
        </p:txBody>
      </p:sp>
      <p:sp>
        <p:nvSpPr>
          <p:cNvPr id="2" name="Rounded Rectangle 1"/>
          <p:cNvSpPr/>
          <p:nvPr/>
        </p:nvSpPr>
        <p:spPr>
          <a:xfrm>
            <a:off x="6477000" y="5647730"/>
            <a:ext cx="2286000" cy="105787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o-RO" b="1" dirty="0" smtClean="0">
                <a:solidFill>
                  <a:schemeClr val="tx1"/>
                </a:solidFill>
              </a:rPr>
              <a:t>Dacă te-ai descurcat, poți continua.</a:t>
            </a:r>
          </a:p>
          <a:p>
            <a:pPr algn="ctr"/>
            <a:r>
              <a:rPr lang="ro-RO" b="1" dirty="0" smtClean="0">
                <a:solidFill>
                  <a:schemeClr val="tx1"/>
                </a:solidFill>
              </a:rPr>
              <a:t> Apasă aici.</a:t>
            </a:r>
            <a:endParaRPr lang="ro-RO" b="1" dirty="0">
              <a:solidFill>
                <a:schemeClr val="tx1"/>
              </a:solidFill>
            </a:endParaRPr>
          </a:p>
        </p:txBody>
      </p:sp>
    </p:spTree>
    <p:extLst>
      <p:ext uri="{BB962C8B-B14F-4D97-AF65-F5344CB8AC3E}">
        <p14:creationId xmlns:p14="http://schemas.microsoft.com/office/powerpoint/2010/main" xmlns="" val="1135245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685800"/>
            <a:ext cx="9144000" cy="1077218"/>
          </a:xfrm>
          <a:prstGeom prst="rect">
            <a:avLst/>
          </a:prstGeom>
          <a:no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a cruța</a:t>
            </a:r>
            <a:r>
              <a:rPr lang="ro-RO" sz="2800" dirty="0" smtClean="0">
                <a:latin typeface="Times New Roman" pitchFamily="18" charset="0"/>
                <a:cs typeface="Times New Roman" pitchFamily="18" charset="0"/>
              </a:rPr>
              <a:t> = </a:t>
            </a:r>
            <a:r>
              <a:rPr lang="ro-RO" sz="2800" b="1" i="1" dirty="0">
                <a:latin typeface="Times New Roman" pitchFamily="18" charset="0"/>
                <a:cs typeface="Times New Roman" pitchFamily="18" charset="0"/>
              </a:rPr>
              <a:t>a scuti de o pedeapsă</a:t>
            </a:r>
            <a:r>
              <a:rPr lang="ro-RO" sz="2800" dirty="0">
                <a:latin typeface="Times New Roman" pitchFamily="18" charset="0"/>
                <a:cs typeface="Times New Roman" pitchFamily="18" charset="0"/>
              </a:rPr>
              <a:t>, </a:t>
            </a:r>
            <a:r>
              <a:rPr lang="ro-RO" sz="2800" b="1" i="1" dirty="0">
                <a:latin typeface="Times New Roman" pitchFamily="18" charset="0"/>
                <a:cs typeface="Times New Roman" pitchFamily="18" charset="0"/>
              </a:rPr>
              <a:t>a lăsa pe cineva </a:t>
            </a:r>
            <a:r>
              <a:rPr lang="ro-RO" sz="2800" b="1" i="1" dirty="0" smtClean="0">
                <a:latin typeface="Times New Roman" pitchFamily="18" charset="0"/>
                <a:cs typeface="Times New Roman" pitchFamily="18" charset="0"/>
              </a:rPr>
              <a:t>în</a:t>
            </a:r>
          </a:p>
          <a:p>
            <a:r>
              <a:rPr lang="ro-RO" sz="2800" b="1" i="1" dirty="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                         </a:t>
            </a:r>
            <a:r>
              <a:rPr lang="ro-RO" sz="2800" b="1" i="1" dirty="0">
                <a:latin typeface="Times New Roman" pitchFamily="18" charset="0"/>
                <a:cs typeface="Times New Roman" pitchFamily="18" charset="0"/>
              </a:rPr>
              <a:t>viață</a:t>
            </a:r>
            <a:r>
              <a:rPr lang="ro-RO" sz="2800" dirty="0">
                <a:latin typeface="Times New Roman" pitchFamily="18" charset="0"/>
                <a:cs typeface="Times New Roman" pitchFamily="18" charset="0"/>
              </a:rPr>
              <a:t>, </a:t>
            </a:r>
            <a:r>
              <a:rPr lang="ro-RO" sz="2800" b="1" i="1" dirty="0">
                <a:latin typeface="Times New Roman" pitchFamily="18" charset="0"/>
                <a:cs typeface="Times New Roman" pitchFamily="18" charset="0"/>
              </a:rPr>
              <a:t>a păstra cu grijă</a:t>
            </a:r>
            <a:endParaRPr lang="ro-RO" sz="2800" dirty="0">
              <a:latin typeface="Times New Roman" pitchFamily="18" charset="0"/>
              <a:cs typeface="Times New Roman" pitchFamily="18" charset="0"/>
            </a:endParaRPr>
          </a:p>
        </p:txBody>
      </p:sp>
      <p:sp>
        <p:nvSpPr>
          <p:cNvPr id="3" name="TextBox 2">
            <a:hlinkClick r:id="rId2" action="ppaction://hlinksldjump"/>
          </p:cNvPr>
          <p:cNvSpPr txBox="1"/>
          <p:nvPr/>
        </p:nvSpPr>
        <p:spPr>
          <a:xfrm>
            <a:off x="1338582" y="1776096"/>
            <a:ext cx="6466835" cy="2585323"/>
          </a:xfrm>
          <a:prstGeom prst="rect">
            <a:avLst/>
          </a:prstGeom>
          <a:solidFill>
            <a:schemeClr val="accent6">
              <a:lumMod val="40000"/>
              <a:lumOff val="60000"/>
            </a:schemeClr>
          </a:solidFill>
          <a:ln>
            <a:solidFill>
              <a:srgbClr val="FFFF00"/>
            </a:solidFill>
          </a:ln>
          <a:effectLst>
            <a:softEdge rad="127000"/>
          </a:effectLst>
        </p:spPr>
        <p:txBody>
          <a:bodyPr wrap="none" rtlCol="0">
            <a:spAutoFit/>
          </a:bodyPr>
          <a:lstStyle/>
          <a:p>
            <a:r>
              <a:rPr lang="ro-RO" sz="5400" dirty="0" smtClean="0">
                <a:latin typeface="Gabriola" pitchFamily="82" charset="0"/>
              </a:rPr>
              <a:t>   Fiind bolnav, căluțul a fost</a:t>
            </a:r>
          </a:p>
          <a:p>
            <a:r>
              <a:rPr lang="ro-RO" sz="5400" dirty="0" smtClean="0">
                <a:latin typeface="Gabriola" pitchFamily="82" charset="0"/>
              </a:rPr>
              <a:t>cruțat de stăpân și lăsat să se </a:t>
            </a:r>
          </a:p>
          <a:p>
            <a:r>
              <a:rPr lang="ro-RO" sz="5400" dirty="0" smtClean="0">
                <a:latin typeface="Gabriola" pitchFamily="82" charset="0"/>
              </a:rPr>
              <a:t>odihnească.</a:t>
            </a:r>
          </a:p>
        </p:txBody>
      </p:sp>
      <p:pic>
        <p:nvPicPr>
          <p:cNvPr id="4" name="Picture 2" descr="Imagini pentru happy smiley fa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3837672"/>
            <a:ext cx="1828800" cy="1828800"/>
          </a:xfrm>
          <a:prstGeom prst="ellipse">
            <a:avLst/>
          </a:prstGeom>
          <a:noFill/>
          <a:extLst>
            <a:ext uri="{909E8E84-426E-40DD-AFC4-6F175D3DCCD1}">
              <a14:hiddenFill xmlns:a14="http://schemas.microsoft.com/office/drawing/2010/main" xmlns="">
                <a:solidFill>
                  <a:srgbClr val="FFFFFF"/>
                </a:solidFill>
              </a14:hiddenFill>
            </a:ext>
          </a:extLst>
        </p:spPr>
      </p:pic>
      <p:sp>
        <p:nvSpPr>
          <p:cNvPr id="5" name="TextBox 4">
            <a:hlinkClick r:id="rId4" action="ppaction://hlinksldjump"/>
          </p:cNvPr>
          <p:cNvSpPr txBox="1"/>
          <p:nvPr/>
        </p:nvSpPr>
        <p:spPr>
          <a:xfrm>
            <a:off x="609601" y="5666472"/>
            <a:ext cx="7924800" cy="1077218"/>
          </a:xfrm>
          <a:prstGeom prst="rect">
            <a:avLst/>
          </a:prstGeom>
          <a:solidFill>
            <a:schemeClr val="accent1">
              <a:lumMod val="60000"/>
              <a:lumOff val="40000"/>
            </a:schemeClr>
          </a:solid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Te-ai descurcat de minune, poți continua.</a:t>
            </a:r>
          </a:p>
          <a:p>
            <a:pPr algn="ctr"/>
            <a:r>
              <a:rPr lang="ro-RO" sz="2800" b="1" i="1" dirty="0" smtClean="0">
                <a:latin typeface="Times New Roman" pitchFamily="18" charset="0"/>
                <a:cs typeface="Times New Roman" pitchFamily="18" charset="0"/>
              </a:rPr>
              <a:t>(dă click)</a:t>
            </a:r>
            <a:endParaRPr lang="ro-RO"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6444769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685800"/>
            <a:ext cx="9144000" cy="1077218"/>
          </a:xfrm>
          <a:prstGeom prst="rect">
            <a:avLst/>
          </a:prstGeom>
          <a:no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a cruța</a:t>
            </a:r>
            <a:r>
              <a:rPr lang="ro-RO" sz="2800" dirty="0" smtClean="0">
                <a:latin typeface="Times New Roman" pitchFamily="18" charset="0"/>
                <a:cs typeface="Times New Roman" pitchFamily="18" charset="0"/>
              </a:rPr>
              <a:t> = </a:t>
            </a:r>
            <a:r>
              <a:rPr lang="ro-RO" sz="2800" b="1" i="1" dirty="0">
                <a:latin typeface="Times New Roman" pitchFamily="18" charset="0"/>
                <a:cs typeface="Times New Roman" pitchFamily="18" charset="0"/>
              </a:rPr>
              <a:t>a scuti de o pedeapsă</a:t>
            </a:r>
            <a:r>
              <a:rPr lang="ro-RO" sz="2800" dirty="0">
                <a:latin typeface="Times New Roman" pitchFamily="18" charset="0"/>
                <a:cs typeface="Times New Roman" pitchFamily="18" charset="0"/>
              </a:rPr>
              <a:t>, </a:t>
            </a:r>
            <a:r>
              <a:rPr lang="ro-RO" sz="2800" b="1" i="1" dirty="0">
                <a:latin typeface="Times New Roman" pitchFamily="18" charset="0"/>
                <a:cs typeface="Times New Roman" pitchFamily="18" charset="0"/>
              </a:rPr>
              <a:t>a lăsa pe cineva </a:t>
            </a:r>
            <a:r>
              <a:rPr lang="ro-RO" sz="2800" b="1" i="1" dirty="0" smtClean="0">
                <a:latin typeface="Times New Roman" pitchFamily="18" charset="0"/>
                <a:cs typeface="Times New Roman" pitchFamily="18" charset="0"/>
              </a:rPr>
              <a:t>în</a:t>
            </a:r>
          </a:p>
          <a:p>
            <a:r>
              <a:rPr lang="ro-RO" sz="2800" b="1" i="1" dirty="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                         </a:t>
            </a:r>
            <a:r>
              <a:rPr lang="ro-RO" sz="2800" b="1" i="1" dirty="0">
                <a:latin typeface="Times New Roman" pitchFamily="18" charset="0"/>
                <a:cs typeface="Times New Roman" pitchFamily="18" charset="0"/>
              </a:rPr>
              <a:t>viață</a:t>
            </a:r>
            <a:r>
              <a:rPr lang="ro-RO" sz="2800" dirty="0">
                <a:latin typeface="Times New Roman" pitchFamily="18" charset="0"/>
                <a:cs typeface="Times New Roman" pitchFamily="18" charset="0"/>
              </a:rPr>
              <a:t>, </a:t>
            </a:r>
            <a:r>
              <a:rPr lang="ro-RO" sz="2800" b="1" i="1" dirty="0">
                <a:latin typeface="Times New Roman" pitchFamily="18" charset="0"/>
                <a:cs typeface="Times New Roman" pitchFamily="18" charset="0"/>
              </a:rPr>
              <a:t>a păstra cu grijă</a:t>
            </a:r>
            <a:endParaRPr lang="ro-RO" sz="2800" dirty="0">
              <a:latin typeface="Times New Roman" pitchFamily="18" charset="0"/>
              <a:cs typeface="Times New Roman" pitchFamily="18" charset="0"/>
            </a:endParaRPr>
          </a:p>
        </p:txBody>
      </p:sp>
      <p:pic>
        <p:nvPicPr>
          <p:cNvPr id="3" name="Picture 2" descr="Imagini pentru sad smiley fac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5587" y="3601703"/>
            <a:ext cx="2057400" cy="2057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hlinkClick r:id="rId3" action="ppaction://hlinksldjump"/>
          </p:cNvPr>
          <p:cNvSpPr txBox="1"/>
          <p:nvPr/>
        </p:nvSpPr>
        <p:spPr>
          <a:xfrm>
            <a:off x="2099429" y="5650817"/>
            <a:ext cx="5031375" cy="1077218"/>
          </a:xfrm>
          <a:prstGeom prst="rect">
            <a:avLst/>
          </a:prstGeom>
          <a:solidFill>
            <a:schemeClr val="accent1">
              <a:lumMod val="60000"/>
              <a:lumOff val="40000"/>
            </a:schemeClr>
          </a:solid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hlinkClick r:id="rId3" action="ppaction://hlinksldjump"/>
              </a:rPr>
              <a:t>Înapoi</a:t>
            </a:r>
            <a:r>
              <a:rPr lang="ro-RO" sz="2800" b="1" i="1" dirty="0" smtClean="0">
                <a:latin typeface="Times New Roman" pitchFamily="18" charset="0"/>
                <a:cs typeface="Times New Roman" pitchFamily="18" charset="0"/>
              </a:rPr>
              <a:t> și mai încearcă.</a:t>
            </a:r>
          </a:p>
          <a:p>
            <a:pPr algn="ctr"/>
            <a:r>
              <a:rPr lang="ro-RO" sz="2800" b="1" i="1" dirty="0" smtClean="0">
                <a:latin typeface="Times New Roman" pitchFamily="18" charset="0"/>
                <a:cs typeface="Times New Roman" pitchFamily="18" charset="0"/>
              </a:rPr>
              <a:t>(dă click)</a:t>
            </a:r>
            <a:endParaRPr lang="ro-RO" sz="2800" dirty="0">
              <a:latin typeface="Times New Roman" pitchFamily="18" charset="0"/>
              <a:cs typeface="Times New Roman" pitchFamily="18" charset="0"/>
            </a:endParaRPr>
          </a:p>
        </p:txBody>
      </p:sp>
      <p:sp>
        <p:nvSpPr>
          <p:cNvPr id="5" name="TextBox 4">
            <a:hlinkClick r:id="rId4" action="ppaction://hlinksldjump"/>
          </p:cNvPr>
          <p:cNvSpPr txBox="1"/>
          <p:nvPr/>
        </p:nvSpPr>
        <p:spPr>
          <a:xfrm>
            <a:off x="2068858" y="2514600"/>
            <a:ext cx="4770858" cy="923330"/>
          </a:xfrm>
          <a:prstGeom prst="rect">
            <a:avLst/>
          </a:prstGeom>
          <a:solidFill>
            <a:schemeClr val="accent4">
              <a:lumMod val="40000"/>
              <a:lumOff val="60000"/>
            </a:schemeClr>
          </a:solidFill>
          <a:ln>
            <a:solidFill>
              <a:srgbClr val="FFFF00"/>
            </a:solidFill>
          </a:ln>
          <a:effectLst>
            <a:softEdge rad="127000"/>
          </a:effectLst>
        </p:spPr>
        <p:txBody>
          <a:bodyPr wrap="none" rtlCol="0">
            <a:spAutoFit/>
          </a:bodyPr>
          <a:lstStyle/>
          <a:p>
            <a:r>
              <a:rPr lang="ro-RO" sz="5400" dirty="0" smtClean="0">
                <a:latin typeface="Gabriola" pitchFamily="82" charset="0"/>
              </a:rPr>
              <a:t>M-am cruțat de teme.</a:t>
            </a:r>
            <a:endParaRPr lang="ro-RO" sz="5400" dirty="0">
              <a:latin typeface="Gabriola" pitchFamily="82" charset="0"/>
            </a:endParaRPr>
          </a:p>
        </p:txBody>
      </p:sp>
      <p:cxnSp>
        <p:nvCxnSpPr>
          <p:cNvPr id="7" name="Straight Connector 6"/>
          <p:cNvCxnSpPr/>
          <p:nvPr/>
        </p:nvCxnSpPr>
        <p:spPr>
          <a:xfrm>
            <a:off x="1600200" y="3048000"/>
            <a:ext cx="66294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33784542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685800"/>
            <a:ext cx="6705600" cy="646331"/>
          </a:xfrm>
          <a:prstGeom prst="rect">
            <a:avLst/>
          </a:prstGeom>
          <a:noFill/>
        </p:spPr>
        <p:txBody>
          <a:bodyPr wrap="square" rtlCol="0">
            <a:spAutoFit/>
          </a:bodyPr>
          <a:lstStyle/>
          <a:p>
            <a:r>
              <a:rPr lang="ro-RO" sz="36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țiplă </a:t>
            </a:r>
            <a:r>
              <a:rPr lang="ro-RO" sz="2800" dirty="0" smtClean="0">
                <a:latin typeface="Times New Roman" pitchFamily="18" charset="0"/>
                <a:cs typeface="Times New Roman" pitchFamily="18" charset="0"/>
              </a:rPr>
              <a:t>= </a:t>
            </a:r>
            <a:r>
              <a:rPr lang="ro-RO" sz="2800" b="1" i="1" dirty="0" smtClean="0">
                <a:latin typeface="Times New Roman" pitchFamily="18" charset="0"/>
                <a:cs typeface="Times New Roman" pitchFamily="18" charset="0"/>
              </a:rPr>
              <a:t>celofan, învelitoare</a:t>
            </a:r>
            <a:endParaRPr lang="ro-RO" sz="2800" dirty="0">
              <a:latin typeface="Times New Roman" pitchFamily="18" charset="0"/>
              <a:cs typeface="Times New Roman" pitchFamily="18" charset="0"/>
            </a:endParaRPr>
          </a:p>
        </p:txBody>
      </p:sp>
      <p:sp>
        <p:nvSpPr>
          <p:cNvPr id="4" name="Rectangle 3"/>
          <p:cNvSpPr/>
          <p:nvPr/>
        </p:nvSpPr>
        <p:spPr>
          <a:xfrm>
            <a:off x="2438399" y="1484909"/>
            <a:ext cx="4275529" cy="369332"/>
          </a:xfrm>
          <a:prstGeom prst="rect">
            <a:avLst/>
          </a:prstGeom>
        </p:spPr>
        <p:txBody>
          <a:bodyPr wrap="none">
            <a:spAutoFit/>
          </a:bodyPr>
          <a:lstStyle/>
          <a:p>
            <a:r>
              <a:rPr lang="ro-RO" dirty="0">
                <a:latin typeface="Times New Roman" pitchFamily="18" charset="0"/>
                <a:cs typeface="Times New Roman" pitchFamily="18" charset="0"/>
              </a:rPr>
              <a:t>( dă click pe </a:t>
            </a:r>
            <a:r>
              <a:rPr lang="ro-RO" dirty="0" smtClean="0">
                <a:latin typeface="Times New Roman" pitchFamily="18" charset="0"/>
                <a:cs typeface="Times New Roman" pitchFamily="18" charset="0"/>
              </a:rPr>
              <a:t>imaginea în care se află o țiplă)</a:t>
            </a:r>
            <a:endParaRPr lang="ro-RO" dirty="0">
              <a:latin typeface="Times New Roman" pitchFamily="18" charset="0"/>
              <a:cs typeface="Times New Roman" pitchFamily="18" charset="0"/>
            </a:endParaRPr>
          </a:p>
        </p:txBody>
      </p:sp>
      <p:pic>
        <p:nvPicPr>
          <p:cNvPr id="4098" name="Picture 2" descr="Imagini pentru aranjament floral cu țiplă">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2514600"/>
            <a:ext cx="2743199" cy="2743199"/>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8200" y="3194002"/>
            <a:ext cx="3515250" cy="204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a:off x="6477000" y="5647730"/>
            <a:ext cx="2286000" cy="105787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o-RO" b="1" dirty="0" smtClean="0">
                <a:solidFill>
                  <a:schemeClr val="tx1"/>
                </a:solidFill>
              </a:rPr>
              <a:t>Dacă te-ai descurcat, poți continua.</a:t>
            </a:r>
          </a:p>
          <a:p>
            <a:pPr algn="ctr"/>
            <a:r>
              <a:rPr lang="ro-RO" b="1" dirty="0" smtClean="0">
                <a:solidFill>
                  <a:schemeClr val="tx1"/>
                </a:solidFill>
              </a:rPr>
              <a:t> Apasă aici.</a:t>
            </a:r>
            <a:endParaRPr lang="ro-RO" b="1" dirty="0">
              <a:solidFill>
                <a:schemeClr val="tx1"/>
              </a:solidFill>
            </a:endParaRPr>
          </a:p>
        </p:txBody>
      </p:sp>
    </p:spTree>
    <p:extLst>
      <p:ext uri="{BB962C8B-B14F-4D97-AF65-F5344CB8AC3E}">
        <p14:creationId xmlns:p14="http://schemas.microsoft.com/office/powerpoint/2010/main" xmlns="" val="2545070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395</Words>
  <Application>Microsoft Office PowerPoint</Application>
  <PresentationFormat>On-screen Show (4:3)</PresentationFormat>
  <Paragraphs>125</Paragraphs>
  <Slides>23</Slides>
  <Notes>0</Notes>
  <HiddenSlides>8</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Ley</dc:creator>
  <cp:lastModifiedBy>ISJ</cp:lastModifiedBy>
  <cp:revision>23</cp:revision>
  <dcterms:created xsi:type="dcterms:W3CDTF">2020-03-14T13:20:25Z</dcterms:created>
  <dcterms:modified xsi:type="dcterms:W3CDTF">2020-04-24T12:07:11Z</dcterms:modified>
</cp:coreProperties>
</file>